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 id="2147484652" r:id="rId4"/>
  </p:sldMasterIdLst>
  <p:notesMasterIdLst>
    <p:notesMasterId r:id="rId22"/>
  </p:notesMasterIdLst>
  <p:handoutMasterIdLst>
    <p:handoutMasterId r:id="rId23"/>
  </p:handoutMasterIdLst>
  <p:sldIdLst>
    <p:sldId id="1806" r:id="rId5"/>
    <p:sldId id="1405" r:id="rId6"/>
    <p:sldId id="337" r:id="rId7"/>
    <p:sldId id="1832" r:id="rId8"/>
    <p:sldId id="1840" r:id="rId9"/>
    <p:sldId id="1834" r:id="rId10"/>
    <p:sldId id="391" r:id="rId11"/>
    <p:sldId id="1831" r:id="rId12"/>
    <p:sldId id="292" r:id="rId13"/>
    <p:sldId id="294" r:id="rId14"/>
    <p:sldId id="1833" r:id="rId15"/>
    <p:sldId id="1835" r:id="rId16"/>
    <p:sldId id="1836" r:id="rId17"/>
    <p:sldId id="1527" r:id="rId18"/>
    <p:sldId id="1825" r:id="rId19"/>
    <p:sldId id="1532" r:id="rId20"/>
    <p:sldId id="256"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806"/>
            <p14:sldId id="1405"/>
            <p14:sldId id="337"/>
            <p14:sldId id="1832"/>
            <p14:sldId id="1840"/>
            <p14:sldId id="1834"/>
            <p14:sldId id="391"/>
            <p14:sldId id="1831"/>
            <p14:sldId id="292"/>
            <p14:sldId id="294"/>
            <p14:sldId id="1833"/>
            <p14:sldId id="1835"/>
            <p14:sldId id="1836"/>
            <p14:sldId id="1527"/>
            <p14:sldId id="1825"/>
            <p14:sldId id="1532"/>
            <p14:sldId id="2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F74A32"/>
    <a:srgbClr val="FBA498"/>
    <a:srgbClr val="004B50"/>
    <a:srgbClr val="0078D4"/>
    <a:srgbClr val="E6E6E6"/>
    <a:srgbClr val="1A1A1A"/>
    <a:srgbClr val="FFFFFF"/>
    <a:srgbClr val="107C1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10" d="100"/>
          <a:sy n="110" d="100"/>
        </p:scale>
        <p:origin x="826" y="62"/>
      </p:cViewPr>
      <p:guideLst/>
    </p:cSldViewPr>
  </p:slideViewPr>
  <p:notesTextViewPr>
    <p:cViewPr>
      <p:scale>
        <a:sx n="1" d="1"/>
        <a:sy n="1" d="1"/>
      </p:scale>
      <p:origin x="0" y="0"/>
    </p:cViewPr>
  </p:notesTextViewPr>
  <p:sorterViewPr>
    <p:cViewPr>
      <p:scale>
        <a:sx n="150" d="100"/>
        <a:sy n="150" d="100"/>
      </p:scale>
      <p:origin x="0" y="-193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5/2/2018 10:50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5/2/2018 10:50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Building Resilient Microservices with .NET Core and Azure Container Services (AKS)</a:t>
            </a:r>
          </a:p>
          <a:p>
            <a:r>
              <a:rPr lang="en-US" sz="882" b="1" i="0" kern="1200">
                <a:solidFill>
                  <a:schemeClr val="tx1"/>
                </a:solidFill>
                <a:effectLst/>
                <a:latin typeface="Segoe UI Light" pitchFamily="34" charset="0"/>
                <a:ea typeface="+mn-ea"/>
                <a:cs typeface="+mn-cs"/>
              </a:rPr>
              <a:t>Code:</a:t>
            </a:r>
            <a:r>
              <a:rPr lang="en-US" sz="882" b="0" i="0" kern="1200">
                <a:solidFill>
                  <a:schemeClr val="tx1"/>
                </a:solidFill>
                <a:effectLst/>
                <a:latin typeface="Segoe UI Light" pitchFamily="34" charset="0"/>
                <a:ea typeface="+mn-ea"/>
                <a:cs typeface="+mn-cs"/>
              </a:rPr>
              <a:t> BRK2141</a:t>
            </a:r>
          </a:p>
          <a:p>
            <a:r>
              <a:rPr lang="en-US" sz="882" b="1" i="0" kern="1200">
                <a:solidFill>
                  <a:schemeClr val="tx1"/>
                </a:solidFill>
                <a:effectLst/>
                <a:latin typeface="Segoe UI Light" pitchFamily="34" charset="0"/>
                <a:ea typeface="+mn-ea"/>
                <a:cs typeface="+mn-cs"/>
              </a:rPr>
              <a:t>Type:</a:t>
            </a:r>
            <a:r>
              <a:rPr lang="en-US" sz="882" b="0" i="0" kern="1200">
                <a:solidFill>
                  <a:schemeClr val="tx1"/>
                </a:solidFill>
                <a:effectLst/>
                <a:latin typeface="Segoe UI Light" pitchFamily="34" charset="0"/>
                <a:ea typeface="+mn-ea"/>
                <a:cs typeface="+mn-cs"/>
              </a:rPr>
              <a:t> Breakout 45 minute</a:t>
            </a:r>
          </a:p>
          <a:p>
            <a:r>
              <a:rPr lang="en-US" sz="882" b="1" i="0" kern="1200">
                <a:solidFill>
                  <a:schemeClr val="tx1"/>
                </a:solidFill>
                <a:effectLst/>
                <a:latin typeface="Segoe UI Light" pitchFamily="34" charset="0"/>
                <a:ea typeface="+mn-ea"/>
                <a:cs typeface="+mn-cs"/>
              </a:rPr>
              <a:t>Track(s):</a:t>
            </a:r>
            <a:r>
              <a:rPr lang="en-US" sz="882" b="0" i="0" kern="1200">
                <a:solidFill>
                  <a:schemeClr val="tx1"/>
                </a:solidFill>
                <a:effectLst/>
                <a:latin typeface="Segoe UI Light" pitchFamily="34" charset="0"/>
                <a:ea typeface="+mn-ea"/>
                <a:cs typeface="+mn-cs"/>
              </a:rPr>
              <a:t> Applications and Infrastructure</a:t>
            </a:r>
          </a:p>
          <a:p>
            <a:r>
              <a:rPr lang="en-US" sz="882" b="1" i="0" kern="1200">
                <a:solidFill>
                  <a:schemeClr val="tx1"/>
                </a:solidFill>
                <a:effectLst/>
                <a:latin typeface="Segoe UI Light" pitchFamily="34" charset="0"/>
                <a:ea typeface="+mn-ea"/>
                <a:cs typeface="+mn-cs"/>
              </a:rPr>
              <a:t>Speaker(s):</a:t>
            </a:r>
            <a:r>
              <a:rPr lang="en-US" sz="882" b="0" i="0" kern="1200">
                <a:solidFill>
                  <a:schemeClr val="tx1"/>
                </a:solidFill>
                <a:effectLst/>
                <a:latin typeface="Segoe UI Light" pitchFamily="34" charset="0"/>
                <a:ea typeface="+mn-ea"/>
                <a:cs typeface="+mn-cs"/>
              </a:rPr>
              <a:t> Glenn Condron, Steve Lasker</a:t>
            </a:r>
          </a:p>
          <a:p>
            <a:r>
              <a:rPr lang="en-US" sz="882" b="1" i="0" kern="1200">
                <a:solidFill>
                  <a:schemeClr val="tx1"/>
                </a:solidFill>
                <a:effectLst/>
                <a:latin typeface="Segoe UI Light" pitchFamily="34" charset="0"/>
                <a:ea typeface="+mn-ea"/>
                <a:cs typeface="+mn-cs"/>
              </a:rPr>
              <a:t>Timeslot:</a:t>
            </a:r>
            <a:r>
              <a:rPr lang="en-US" sz="882" b="0" i="0" kern="1200">
                <a:solidFill>
                  <a:schemeClr val="tx1"/>
                </a:solidFill>
                <a:effectLst/>
                <a:latin typeface="Segoe UI Light" pitchFamily="34" charset="0"/>
                <a:ea typeface="+mn-ea"/>
                <a:cs typeface="+mn-cs"/>
              </a:rPr>
              <a:t> Monday, May 7 2:45 PM-3:30 PM</a:t>
            </a:r>
          </a:p>
          <a:p>
            <a:r>
              <a:rPr lang="en-US" sz="882" b="1" i="0" kern="1200" err="1">
                <a:solidFill>
                  <a:schemeClr val="tx1"/>
                </a:solidFill>
                <a:effectLst/>
                <a:latin typeface="Segoe UI Light" pitchFamily="34" charset="0"/>
                <a:ea typeface="+mn-ea"/>
                <a:cs typeface="+mn-cs"/>
              </a:rPr>
              <a:t>Abstract:</a:t>
            </a:r>
            <a:r>
              <a:rPr lang="en-US" sz="882" b="0" i="0" kern="1200" err="1">
                <a:solidFill>
                  <a:schemeClr val="tx1"/>
                </a:solidFill>
                <a:effectLst/>
                <a:latin typeface="Segoe UI Light" pitchFamily="34" charset="0"/>
                <a:ea typeface="+mn-ea"/>
                <a:cs typeface="+mn-cs"/>
              </a:rPr>
              <a:t>Microservices</a:t>
            </a:r>
            <a:r>
              <a:rPr lang="en-US" sz="882" b="0" i="0" kern="1200">
                <a:solidFill>
                  <a:schemeClr val="tx1"/>
                </a:solidFill>
                <a:effectLst/>
                <a:latin typeface="Segoe UI Light" pitchFamily="34" charset="0"/>
                <a:ea typeface="+mn-ea"/>
                <a:cs typeface="+mn-cs"/>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93643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5/2/2018 10:55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9815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49878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7</a:t>
            </a:fld>
            <a:endParaRPr lang="en-US"/>
          </a:p>
        </p:txBody>
      </p:sp>
    </p:spTree>
    <p:extLst>
      <p:ext uri="{BB962C8B-B14F-4D97-AF65-F5344CB8AC3E}">
        <p14:creationId xmlns:p14="http://schemas.microsoft.com/office/powerpoint/2010/main" val="1050456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9</a:t>
            </a:fld>
            <a:endParaRPr lang="en-US"/>
          </a:p>
        </p:txBody>
      </p:sp>
    </p:spTree>
    <p:extLst>
      <p:ext uri="{BB962C8B-B14F-4D97-AF65-F5344CB8AC3E}">
        <p14:creationId xmlns:p14="http://schemas.microsoft.com/office/powerpoint/2010/main" val="160949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10</a:t>
            </a:fld>
            <a:endParaRPr lang="en-US"/>
          </a:p>
        </p:txBody>
      </p:sp>
    </p:spTree>
    <p:extLst>
      <p:ext uri="{BB962C8B-B14F-4D97-AF65-F5344CB8AC3E}">
        <p14:creationId xmlns:p14="http://schemas.microsoft.com/office/powerpoint/2010/main" val="206010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5/2/2018 10:50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5/2/2018 10:50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5C4867-5389-0544-8BFC-F369B67B5821}" type="slidenum">
              <a:rPr lang="en-US" smtClean="0"/>
              <a:t>17</a:t>
            </a:fld>
            <a:endParaRPr lang="en-US"/>
          </a:p>
        </p:txBody>
      </p:sp>
    </p:spTree>
    <p:extLst>
      <p:ext uri="{BB962C8B-B14F-4D97-AF65-F5344CB8AC3E}">
        <p14:creationId xmlns:p14="http://schemas.microsoft.com/office/powerpoint/2010/main" val="2538772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5/2/2018</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991231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65B5-9923-4B69-B0D6-0AAFDB6C2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00FA1-0162-43FB-B6A9-7370EC6CC9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9C83A-8E85-43CD-A1E6-718F701D90BD}"/>
              </a:ext>
            </a:extLst>
          </p:cNvPr>
          <p:cNvSpPr>
            <a:spLocks noGrp="1"/>
          </p:cNvSpPr>
          <p:nvPr>
            <p:ph type="dt" sz="half" idx="10"/>
          </p:nvPr>
        </p:nvSpPr>
        <p:spPr/>
        <p:txBody>
          <a:bodyPr/>
          <a:lstStyle/>
          <a:p>
            <a:fld id="{C51F6AAE-5D81-499D-B00E-7BBB0FD8ED2F}" type="datetimeFigureOut">
              <a:rPr lang="en-US" smtClean="0"/>
              <a:t>5/2/2018</a:t>
            </a:fld>
            <a:endParaRPr lang="en-US"/>
          </a:p>
        </p:txBody>
      </p:sp>
      <p:sp>
        <p:nvSpPr>
          <p:cNvPr id="5" name="Footer Placeholder 4">
            <a:extLst>
              <a:ext uri="{FF2B5EF4-FFF2-40B4-BE49-F238E27FC236}">
                <a16:creationId xmlns:a16="http://schemas.microsoft.com/office/drawing/2014/main" id="{F8DF2D4F-FDE3-4B8B-8712-949A9C994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FA51E-AFA4-4C6B-AEF8-21A6443180DA}"/>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25080073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6"/>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298961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f">
    <p:spTree>
      <p:nvGrpSpPr>
        <p:cNvPr id="1" name=""/>
        <p:cNvGrpSpPr/>
        <p:nvPr/>
      </p:nvGrpSpPr>
      <p:grpSpPr>
        <a:xfrm>
          <a:off x="0" y="0"/>
          <a:ext cx="0" cy="0"/>
          <a:chOff x="0" y="0"/>
          <a:chExt cx="0" cy="0"/>
        </a:xfrm>
      </p:grpSpPr>
      <p:sp>
        <p:nvSpPr>
          <p:cNvPr id="2" name="Title 1"/>
          <p:cNvSpPr>
            <a:spLocks noGrp="1"/>
          </p:cNvSpPr>
          <p:nvPr>
            <p:ph type="title"/>
          </p:nvPr>
        </p:nvSpPr>
        <p:spPr>
          <a:xfrm>
            <a:off x="269240" y="167843"/>
            <a:ext cx="11384532" cy="1143000"/>
          </a:xfrm>
        </p:spPr>
        <p:txBody>
          <a:bodyPr/>
          <a:lstStyle/>
          <a:p>
            <a:r>
              <a:rPr lang="en-US"/>
              <a:t>Click to edit Master title style</a:t>
            </a:r>
          </a:p>
        </p:txBody>
      </p:sp>
      <p:sp>
        <p:nvSpPr>
          <p:cNvPr id="3" name="Content Placeholder 2"/>
          <p:cNvSpPr>
            <a:spLocks noGrp="1"/>
          </p:cNvSpPr>
          <p:nvPr>
            <p:ph idx="1"/>
          </p:nvPr>
        </p:nvSpPr>
        <p:spPr>
          <a:xfrm>
            <a:off x="269240" y="1456607"/>
            <a:ext cx="11384532" cy="5199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130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d">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66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a:xfrm>
            <a:off x="269240" y="167843"/>
            <a:ext cx="10972800" cy="1143000"/>
          </a:xfrm>
        </p:spPr>
        <p:txBody>
          <a:bodyPr/>
          <a:lstStyle/>
          <a:p>
            <a:r>
              <a:rPr lang="en-US"/>
              <a:t>Click to edit Master title style</a:t>
            </a:r>
          </a:p>
        </p:txBody>
      </p:sp>
    </p:spTree>
    <p:extLst>
      <p:ext uri="{BB962C8B-B14F-4D97-AF65-F5344CB8AC3E}">
        <p14:creationId xmlns:p14="http://schemas.microsoft.com/office/powerpoint/2010/main" val="4658231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3357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8" r:id="rId25"/>
    <p:sldLayoutId id="2147484659"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69444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Lst>
  <p:txStyles>
    <p:titleStyle>
      <a:lvl1pPr algn="l" defTabSz="914367" rtl="0" eaLnBrk="1" latinLnBrk="0" hangingPunct="1">
        <a:lnSpc>
          <a:spcPct val="90000"/>
        </a:lnSpc>
        <a:spcBef>
          <a:spcPct val="0"/>
        </a:spcBef>
        <a:buNone/>
        <a:defRPr lang="en-US" sz="4705" b="0" kern="1200" cap="none" spc="-100" baseline="0" dirty="0">
          <a:ln w="3175">
            <a:noFill/>
          </a:ln>
          <a:solidFill>
            <a:schemeClr val="bg1"/>
          </a:solidFill>
          <a:effectLst/>
          <a:latin typeface="Segoe UI Light" panose="020B0502040204020203" pitchFamily="34" charset="0"/>
          <a:ea typeface="+mn-ea"/>
          <a:cs typeface="Segoe UI Light" panose="020B0502040204020203" pitchFamily="34" charset="0"/>
        </a:defRPr>
      </a:lvl1pPr>
    </p:titleStyle>
    <p:bodyStyle>
      <a:lvl1pPr marL="457124" indent="-457124" algn="l" defTabSz="1218996" rtl="0" eaLnBrk="1" latinLnBrk="0" hangingPunct="1">
        <a:spcBef>
          <a:spcPct val="20000"/>
        </a:spcBef>
        <a:buFont typeface="Arial" pitchFamily="34" charset="0"/>
        <a:buChar char="•"/>
        <a:defRPr sz="4266" kern="1200">
          <a:solidFill>
            <a:schemeClr val="bg1"/>
          </a:solidFill>
          <a:latin typeface="Segoe UI Light" panose="020B0502040204020203" pitchFamily="34" charset="0"/>
          <a:ea typeface="+mn-ea"/>
          <a:cs typeface="Segoe UI Light" panose="020B0502040204020203" pitchFamily="34" charset="0"/>
        </a:defRPr>
      </a:lvl1pPr>
      <a:lvl2pPr marL="990434" indent="-380936" algn="l" defTabSz="1218996" rtl="0" eaLnBrk="1" latinLnBrk="0" hangingPunct="1">
        <a:spcBef>
          <a:spcPct val="20000"/>
        </a:spcBef>
        <a:buFont typeface="Arial" pitchFamily="34" charset="0"/>
        <a:buChar char="–"/>
        <a:defRPr sz="3733" kern="1200">
          <a:solidFill>
            <a:schemeClr val="bg1"/>
          </a:solidFill>
          <a:latin typeface="Segoe UI Light" panose="020B0502040204020203" pitchFamily="34" charset="0"/>
          <a:ea typeface="+mn-ea"/>
          <a:cs typeface="Segoe UI Light" panose="020B0502040204020203" pitchFamily="34" charset="0"/>
        </a:defRPr>
      </a:lvl2pPr>
      <a:lvl3pPr marL="1523745" indent="-304749" algn="l" defTabSz="1218996"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3pPr>
      <a:lvl4pPr marL="2133243" indent="-304749" algn="l" defTabSz="1218996" rtl="0" eaLnBrk="1" latinLnBrk="0" hangingPunct="1">
        <a:spcBef>
          <a:spcPct val="20000"/>
        </a:spcBef>
        <a:buFont typeface="Arial" pitchFamily="34" charset="0"/>
        <a:buChar char="–"/>
        <a:defRPr sz="2666" kern="1200">
          <a:solidFill>
            <a:schemeClr val="bg1"/>
          </a:solidFill>
          <a:latin typeface="Segoe UI Light" panose="020B0502040204020203" pitchFamily="34" charset="0"/>
          <a:ea typeface="+mn-ea"/>
          <a:cs typeface="Segoe UI Light" panose="020B0502040204020203" pitchFamily="34" charset="0"/>
        </a:defRPr>
      </a:lvl4pPr>
      <a:lvl5pPr marL="2742740" indent="-304749" algn="l" defTabSz="1218996" rtl="0" eaLnBrk="1" latinLnBrk="0" hangingPunct="1">
        <a:spcBef>
          <a:spcPct val="20000"/>
        </a:spcBef>
        <a:buFont typeface="Arial" pitchFamily="34" charset="0"/>
        <a:buChar char="»"/>
        <a:defRPr sz="2666" kern="1200">
          <a:solidFill>
            <a:schemeClr val="tx1"/>
          </a:solidFill>
          <a:latin typeface="Segoe UI Light" panose="020B0502040204020203" pitchFamily="34" charset="0"/>
          <a:ea typeface="+mn-ea"/>
          <a:cs typeface="Segoe UI Light" panose="020B0502040204020203" pitchFamily="34" charset="0"/>
        </a:defRPr>
      </a:lvl5pPr>
      <a:lvl6pPr marL="3352239"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736"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234"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732" indent="-304749" algn="l" defTabSz="1218996"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4" algn="l" defTabSz="1218996" rtl="0" eaLnBrk="1" latinLnBrk="0" hangingPunct="1">
        <a:defRPr sz="2400" kern="1200">
          <a:solidFill>
            <a:schemeClr val="tx1"/>
          </a:solidFill>
          <a:latin typeface="+mn-lt"/>
          <a:ea typeface="+mn-ea"/>
          <a:cs typeface="+mn-cs"/>
        </a:defRPr>
      </a:lvl4pPr>
      <a:lvl5pPr marL="2437991" algn="l" defTabSz="1218996" rtl="0" eaLnBrk="1" latinLnBrk="0" hangingPunct="1">
        <a:defRPr sz="2400" kern="1200">
          <a:solidFill>
            <a:schemeClr val="tx1"/>
          </a:solidFill>
          <a:latin typeface="+mn-lt"/>
          <a:ea typeface="+mn-ea"/>
          <a:cs typeface="+mn-cs"/>
        </a:defRPr>
      </a:lvl5pPr>
      <a:lvl6pPr marL="3047489" algn="l" defTabSz="1218996" rtl="0" eaLnBrk="1" latinLnBrk="0" hangingPunct="1">
        <a:defRPr sz="2400" kern="1200">
          <a:solidFill>
            <a:schemeClr val="tx1"/>
          </a:solidFill>
          <a:latin typeface="+mn-lt"/>
          <a:ea typeface="+mn-ea"/>
          <a:cs typeface="+mn-cs"/>
        </a:defRPr>
      </a:lvl6pPr>
      <a:lvl7pPr marL="3656988" algn="l" defTabSz="1218996" rtl="0" eaLnBrk="1" latinLnBrk="0" hangingPunct="1">
        <a:defRPr sz="2400" kern="1200">
          <a:solidFill>
            <a:schemeClr val="tx1"/>
          </a:solidFill>
          <a:latin typeface="+mn-lt"/>
          <a:ea typeface="+mn-ea"/>
          <a:cs typeface="+mn-cs"/>
        </a:defRPr>
      </a:lvl7pPr>
      <a:lvl8pPr marL="4266485" algn="l" defTabSz="1218996" rtl="0" eaLnBrk="1" latinLnBrk="0" hangingPunct="1">
        <a:defRPr sz="2400" kern="1200">
          <a:solidFill>
            <a:schemeClr val="tx1"/>
          </a:solidFill>
          <a:latin typeface="+mn-lt"/>
          <a:ea typeface="+mn-ea"/>
          <a:cs typeface="+mn-cs"/>
        </a:defRPr>
      </a:lvl8pPr>
      <a:lvl9pPr marL="4875983" algn="l" defTabSz="121899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57.png"/><Relationship Id="rId12" Type="http://schemas.openxmlformats.org/officeDocument/2006/relationships/image" Target="../media/image6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33.png"/><Relationship Id="rId5" Type="http://schemas.openxmlformats.org/officeDocument/2006/relationships/image" Target="../media/image55.png"/><Relationship Id="rId15" Type="http://schemas.openxmlformats.org/officeDocument/2006/relationships/image" Target="../media/image61.svg"/><Relationship Id="rId10" Type="http://schemas.openxmlformats.org/officeDocument/2006/relationships/image" Target="../media/image59.svg"/><Relationship Id="rId4" Type="http://schemas.openxmlformats.org/officeDocument/2006/relationships/image" Target="../media/image54.png"/><Relationship Id="rId9" Type="http://schemas.openxmlformats.org/officeDocument/2006/relationships/image" Target="../media/image31.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8.xml"/><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hyperlink" Target="https://blogs.msdn.microsoft.com/SteveLasker" TargetMode="External"/><Relationship Id="rId5" Type="http://schemas.openxmlformats.org/officeDocument/2006/relationships/hyperlink" Target="aka.ms/acr/build" TargetMode="Externa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emf"/><Relationship Id="rId12" Type="http://schemas.openxmlformats.org/officeDocument/2006/relationships/image" Target="../media/image15.emf"/><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0.emf"/><Relationship Id="rId11" Type="http://schemas.microsoft.com/office/2007/relationships/hdphoto" Target="../media/hdphoto1.wdp"/><Relationship Id="rId5" Type="http://schemas.openxmlformats.org/officeDocument/2006/relationships/image" Target="../media/image9.emf"/><Relationship Id="rId15" Type="http://schemas.openxmlformats.org/officeDocument/2006/relationships/image" Target="../media/image18.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gif"/><Relationship Id="rId14" Type="http://schemas.openxmlformats.org/officeDocument/2006/relationships/image" Target="../media/image17.emf"/></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sv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15.emf"/><Relationship Id="rId9" Type="http://schemas.openxmlformats.org/officeDocument/2006/relationships/image" Target="../media/image26.png"/><Relationship Id="rId14" Type="http://schemas.openxmlformats.org/officeDocument/2006/relationships/hyperlink" Target="aka.ms/acr/buil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jpeg"/><Relationship Id="rId26" Type="http://schemas.openxmlformats.org/officeDocument/2006/relationships/image" Target="../media/image53.png"/><Relationship Id="rId3" Type="http://schemas.openxmlformats.org/officeDocument/2006/relationships/image" Target="../media/image26.png"/><Relationship Id="rId21" Type="http://schemas.openxmlformats.org/officeDocument/2006/relationships/image" Target="../media/image48.jpe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jpeg"/><Relationship Id="rId25" Type="http://schemas.openxmlformats.org/officeDocument/2006/relationships/image" Target="../media/image52.svg"/><Relationship Id="rId2" Type="http://schemas.openxmlformats.org/officeDocument/2006/relationships/notesSlide" Target="../notesSlides/notesSlide5.xml"/><Relationship Id="rId16" Type="http://schemas.openxmlformats.org/officeDocument/2006/relationships/image" Target="../media/image43.jpeg"/><Relationship Id="rId20"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svg"/><Relationship Id="rId15" Type="http://schemas.openxmlformats.org/officeDocument/2006/relationships/image" Target="../media/image42.jpeg"/><Relationship Id="rId23" Type="http://schemas.openxmlformats.org/officeDocument/2006/relationships/image" Target="../media/image50.jpeg"/><Relationship Id="rId10" Type="http://schemas.openxmlformats.org/officeDocument/2006/relationships/image" Target="../media/image37.png"/><Relationship Id="rId19" Type="http://schemas.openxmlformats.org/officeDocument/2006/relationships/image" Target="../media/image46.jpe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jpeg"/><Relationship Id="rId22"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b="0"/>
              <a:t>Building, Running, Patching Docker Containers – </a:t>
            </a:r>
            <a:br>
              <a:rPr lang="en-US" b="0"/>
            </a:br>
            <a:r>
              <a:rPr lang="en-US" b="0" i="1"/>
              <a:t>The Paradigm Shift</a:t>
            </a:r>
            <a:endParaRPr lang="en-US" i="1"/>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923330"/>
          </a:xfrm>
        </p:spPr>
        <p:txBody>
          <a:bodyPr/>
          <a:lstStyle/>
          <a:p>
            <a:r>
              <a:rPr lang="en-US"/>
              <a:t>Steve Lasker</a:t>
            </a:r>
          </a:p>
          <a:p>
            <a:r>
              <a:rPr lang="en-US"/>
              <a:t>Program Manager – Azure Developer Experiences</a:t>
            </a:r>
          </a:p>
          <a:p>
            <a:r>
              <a:rPr lang="en-US"/>
              <a:t>@</a:t>
            </a:r>
            <a:r>
              <a:rPr lang="en-US" err="1"/>
              <a:t>stevelasker</a:t>
            </a:r>
            <a:endParaRPr lang="en-US"/>
          </a:p>
        </p:txBody>
      </p:sp>
      <p:sp>
        <p:nvSpPr>
          <p:cNvPr id="6" name="Text Placeholder 5">
            <a:extLst>
              <a:ext uri="{FF2B5EF4-FFF2-40B4-BE49-F238E27FC236}">
                <a16:creationId xmlns:a16="http://schemas.microsoft.com/office/drawing/2014/main" id="{4E70D65E-D155-4B5F-AC8B-BEDE86DACF68}"/>
              </a:ext>
            </a:extLst>
          </p:cNvPr>
          <p:cNvSpPr>
            <a:spLocks noGrp="1"/>
          </p:cNvSpPr>
          <p:nvPr>
            <p:ph type="body" sz="quarter" idx="13"/>
          </p:nvPr>
        </p:nvSpPr>
        <p:spPr/>
        <p:txBody>
          <a:bodyPr/>
          <a:lstStyle/>
          <a:p>
            <a:r>
              <a:rPr lang="en-US"/>
              <a:t>BRK2115</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2047">
            <a:extLst>
              <a:ext uri="{FF2B5EF4-FFF2-40B4-BE49-F238E27FC236}">
                <a16:creationId xmlns:a16="http://schemas.microsoft.com/office/drawing/2014/main" id="{7C3C7D40-1B00-4C86-9FA9-2B7F5B63E1EC}"/>
              </a:ext>
            </a:extLst>
          </p:cNvPr>
          <p:cNvSpPr/>
          <p:nvPr/>
        </p:nvSpPr>
        <p:spPr>
          <a:xfrm flipH="1">
            <a:off x="4124233" y="2133207"/>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4" name="Rectangle 2047">
            <a:extLst>
              <a:ext uri="{FF2B5EF4-FFF2-40B4-BE49-F238E27FC236}">
                <a16:creationId xmlns:a16="http://schemas.microsoft.com/office/drawing/2014/main" id="{7BB38DED-906F-4D51-A8FB-C7F7CC145E9C}"/>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Native Container Builds</a:t>
            </a:r>
          </a:p>
        </p:txBody>
      </p:sp>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13" name="Picture 2" descr="Related image">
            <a:extLst>
              <a:ext uri="{FF2B5EF4-FFF2-40B4-BE49-F238E27FC236}">
                <a16:creationId xmlns:a16="http://schemas.microsoft.com/office/drawing/2014/main" id="{77B020FA-15AF-4BF8-9D10-95E2A0ED23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52" name="Picture 6" descr="Related image">
            <a:extLst>
              <a:ext uri="{FF2B5EF4-FFF2-40B4-BE49-F238E27FC236}">
                <a16:creationId xmlns:a16="http://schemas.microsoft.com/office/drawing/2014/main" id="{3355B4F3-954C-4686-BFF6-AFED4D37A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94" t="13662" r="7384" b="10942"/>
          <a:stretch/>
        </p:blipFill>
        <p:spPr bwMode="auto">
          <a:xfrm>
            <a:off x="1552059" y="1488041"/>
            <a:ext cx="553720" cy="49276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3E737DC9-942C-4B50-895F-836FEF032E8D}"/>
              </a:ext>
            </a:extLst>
          </p:cNvPr>
          <p:cNvGrpSpPr/>
          <p:nvPr/>
        </p:nvGrpSpPr>
        <p:grpSpPr>
          <a:xfrm>
            <a:off x="1029077" y="1503597"/>
            <a:ext cx="406651" cy="435871"/>
            <a:chOff x="5538993" y="1471993"/>
            <a:chExt cx="304988" cy="326903"/>
          </a:xfrm>
        </p:grpSpPr>
        <p:pic>
          <p:nvPicPr>
            <p:cNvPr id="54" name="Picture 14" descr="Related image">
              <a:extLst>
                <a:ext uri="{FF2B5EF4-FFF2-40B4-BE49-F238E27FC236}">
                  <a16:creationId xmlns:a16="http://schemas.microsoft.com/office/drawing/2014/main" id="{6AE3703B-9C13-416F-874B-3C78788BE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7" t="7912" r="2747" b="7856"/>
            <a:stretch/>
          </p:blipFill>
          <p:spPr bwMode="auto">
            <a:xfrm>
              <a:off x="5691487" y="1475564"/>
              <a:ext cx="141796" cy="1262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s://cloud.google.com/images/products/container-builder/ci-pipeline.png">
              <a:extLst>
                <a:ext uri="{FF2B5EF4-FFF2-40B4-BE49-F238E27FC236}">
                  <a16:creationId xmlns:a16="http://schemas.microsoft.com/office/drawing/2014/main" id="{6B2563CB-174A-49F1-B3E1-2C6DA1239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993" y="1471993"/>
              <a:ext cx="304988" cy="326903"/>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16" descr="Image result for docker build logo">
            <a:extLst>
              <a:ext uri="{FF2B5EF4-FFF2-40B4-BE49-F238E27FC236}">
                <a16:creationId xmlns:a16="http://schemas.microsoft.com/office/drawing/2014/main" id="{FC33DD02-E4F7-466A-8F51-48B1E78A8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789" y="1504464"/>
            <a:ext cx="692147" cy="4927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shipping container icon">
            <a:extLst>
              <a:ext uri="{FF2B5EF4-FFF2-40B4-BE49-F238E27FC236}">
                <a16:creationId xmlns:a16="http://schemas.microsoft.com/office/drawing/2014/main" id="{59C20564-ABE9-4BEB-B565-986F298040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0449" y="2372535"/>
            <a:ext cx="6350000" cy="3060700"/>
          </a:xfrm>
          <a:prstGeom prst="rect">
            <a:avLst/>
          </a:prstGeom>
          <a:noFill/>
          <a:extLst>
            <a:ext uri="{909E8E84-426E-40DD-AFC4-6F175D3DCCD1}">
              <a14:hiddenFill xmlns:a14="http://schemas.microsoft.com/office/drawing/2010/main">
                <a:solidFill>
                  <a:srgbClr val="FFFFFF"/>
                </a:solidFill>
              </a14:hiddenFill>
            </a:ext>
          </a:extLst>
        </p:spPr>
      </p:pic>
      <p:grpSp>
        <p:nvGrpSpPr>
          <p:cNvPr id="2077" name="Group 2076">
            <a:extLst>
              <a:ext uri="{FF2B5EF4-FFF2-40B4-BE49-F238E27FC236}">
                <a16:creationId xmlns:a16="http://schemas.microsoft.com/office/drawing/2014/main" id="{E669E303-C250-4742-892D-1C56FC2B5CF4}"/>
              </a:ext>
            </a:extLst>
          </p:cNvPr>
          <p:cNvGrpSpPr/>
          <p:nvPr/>
        </p:nvGrpSpPr>
        <p:grpSpPr>
          <a:xfrm>
            <a:off x="2428054" y="1784262"/>
            <a:ext cx="3425407" cy="1456863"/>
            <a:chOff x="1821040" y="1338196"/>
            <a:chExt cx="2569055" cy="1092647"/>
          </a:xfrm>
        </p:grpSpPr>
        <p:grpSp>
          <p:nvGrpSpPr>
            <p:cNvPr id="2075" name="Group 2074">
              <a:extLst>
                <a:ext uri="{FF2B5EF4-FFF2-40B4-BE49-F238E27FC236}">
                  <a16:creationId xmlns:a16="http://schemas.microsoft.com/office/drawing/2014/main" id="{35E56042-DB37-4B14-8C00-9506FA911976}"/>
                </a:ext>
              </a:extLst>
            </p:cNvPr>
            <p:cNvGrpSpPr/>
            <p:nvPr/>
          </p:nvGrpSpPr>
          <p:grpSpPr>
            <a:xfrm>
              <a:off x="1821040" y="1609278"/>
              <a:ext cx="2569055" cy="821565"/>
              <a:chOff x="1821040" y="1609278"/>
              <a:chExt cx="2569055" cy="821565"/>
            </a:xfrm>
          </p:grpSpPr>
          <p:sp>
            <p:nvSpPr>
              <p:cNvPr id="2048" name="Rectangle 2047">
                <a:extLst>
                  <a:ext uri="{FF2B5EF4-FFF2-40B4-BE49-F238E27FC236}">
                    <a16:creationId xmlns:a16="http://schemas.microsoft.com/office/drawing/2014/main" id="{02417757-18A4-4DED-B753-38B2BDFD45B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2057" name="Freeform: Shape 2056">
                <a:extLst>
                  <a:ext uri="{FF2B5EF4-FFF2-40B4-BE49-F238E27FC236}">
                    <a16:creationId xmlns:a16="http://schemas.microsoft.com/office/drawing/2014/main" id="{533ACEEA-43B1-4CF4-A292-678FC39E311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5" name="Freeform: Shape 74">
                <a:extLst>
                  <a:ext uri="{FF2B5EF4-FFF2-40B4-BE49-F238E27FC236}">
                    <a16:creationId xmlns:a16="http://schemas.microsoft.com/office/drawing/2014/main" id="{DDCFCCE6-8649-483F-966E-90D0C273D8B4}"/>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6" name="Freeform: Shape 75">
                <a:extLst>
                  <a:ext uri="{FF2B5EF4-FFF2-40B4-BE49-F238E27FC236}">
                    <a16:creationId xmlns:a16="http://schemas.microsoft.com/office/drawing/2014/main" id="{401730E2-75B4-4195-AD79-DAEC39757B66}"/>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7" name="Freeform: Shape 76">
                <a:extLst>
                  <a:ext uri="{FF2B5EF4-FFF2-40B4-BE49-F238E27FC236}">
                    <a16:creationId xmlns:a16="http://schemas.microsoft.com/office/drawing/2014/main" id="{A35B9E12-BB7D-45BD-81D5-69BA60E6A362}"/>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78" name="Freeform: Shape 77">
                <a:extLst>
                  <a:ext uri="{FF2B5EF4-FFF2-40B4-BE49-F238E27FC236}">
                    <a16:creationId xmlns:a16="http://schemas.microsoft.com/office/drawing/2014/main" id="{844BA049-2419-46B2-87C9-038BA41DEC81}"/>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0" name="Freeform: Shape 79">
                <a:extLst>
                  <a:ext uri="{FF2B5EF4-FFF2-40B4-BE49-F238E27FC236}">
                    <a16:creationId xmlns:a16="http://schemas.microsoft.com/office/drawing/2014/main" id="{A72F93D6-F4B7-4A2E-92C0-FE1F7D5990D5}"/>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81" name="Freeform: Shape 80">
                <a:extLst>
                  <a:ext uri="{FF2B5EF4-FFF2-40B4-BE49-F238E27FC236}">
                    <a16:creationId xmlns:a16="http://schemas.microsoft.com/office/drawing/2014/main" id="{280ED97F-434C-4A7A-A4BA-CEFB9EFAE812}"/>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2065" name="Graphic 2064">
              <a:extLst>
                <a:ext uri="{FF2B5EF4-FFF2-40B4-BE49-F238E27FC236}">
                  <a16:creationId xmlns:a16="http://schemas.microsoft.com/office/drawing/2014/main" id="{60C808C7-600E-4397-8464-EC5E032CA1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91061" y="1338196"/>
              <a:ext cx="348375" cy="471374"/>
            </a:xfrm>
            <a:prstGeom prst="rect">
              <a:avLst/>
            </a:prstGeom>
          </p:spPr>
        </p:pic>
      </p:grpSp>
      <p:pic>
        <p:nvPicPr>
          <p:cNvPr id="89" name="Graphic 88">
            <a:extLst>
              <a:ext uri="{FF2B5EF4-FFF2-40B4-BE49-F238E27FC236}">
                <a16:creationId xmlns:a16="http://schemas.microsoft.com/office/drawing/2014/main" id="{BB07629B-B326-40F5-991B-72B47F0695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15637" y="2218943"/>
            <a:ext cx="310468" cy="310468"/>
          </a:xfrm>
          <a:prstGeom prst="rect">
            <a:avLst/>
          </a:prstGeom>
        </p:spPr>
      </p:pic>
      <p:pic>
        <p:nvPicPr>
          <p:cNvPr id="33" name="Picture 4" descr="https://zapier.cachefly.net/storage/services/59152a3a91bfe0ddd2fc9b978448593a.128x128.png">
            <a:extLst>
              <a:ext uri="{FF2B5EF4-FFF2-40B4-BE49-F238E27FC236}">
                <a16:creationId xmlns:a16="http://schemas.microsoft.com/office/drawing/2014/main" id="{97BD8E8B-3A52-4706-8BBF-0FC31088A80E}"/>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704" t="22115" r="21627" b="23287"/>
          <a:stretch/>
        </p:blipFill>
        <p:spPr bwMode="auto">
          <a:xfrm>
            <a:off x="2207039" y="1618101"/>
            <a:ext cx="391244" cy="3641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F7E2C64-582F-4A1E-A2E3-34BD037BF7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51599" y="1387345"/>
            <a:ext cx="391244" cy="391244"/>
          </a:xfrm>
          <a:prstGeom prst="rect">
            <a:avLst/>
          </a:prstGeom>
        </p:spPr>
      </p:pic>
    </p:spTree>
    <p:extLst>
      <p:ext uri="{BB962C8B-B14F-4D97-AF65-F5344CB8AC3E}">
        <p14:creationId xmlns:p14="http://schemas.microsoft.com/office/powerpoint/2010/main" val="262919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p:tgtEl>
                                          <p:spTgt spid="4098"/>
                                        </p:tgtEl>
                                        <p:attrNameLst>
                                          <p:attrName>ppt_y</p:attrName>
                                        </p:attrNameLst>
                                      </p:cBhvr>
                                      <p:tavLst>
                                        <p:tav tm="0">
                                          <p:val>
                                            <p:strVal val="#ppt_y+#ppt_h*1.125000"/>
                                          </p:val>
                                        </p:tav>
                                        <p:tav tm="100000">
                                          <p:val>
                                            <p:strVal val="#ppt_y"/>
                                          </p:val>
                                        </p:tav>
                                      </p:tavLst>
                                    </p:anim>
                                    <p:animEffect transition="in" filter="wipe(up)">
                                      <p:cBhvr>
                                        <p:cTn id="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82B7E-5144-42CB-9690-922F8C771D58}"/>
              </a:ext>
            </a:extLst>
          </p:cNvPr>
          <p:cNvSpPr>
            <a:spLocks noGrp="1"/>
          </p:cNvSpPr>
          <p:nvPr>
            <p:ph type="title"/>
          </p:nvPr>
        </p:nvSpPr>
        <p:spPr/>
        <p:txBody>
          <a:bodyPr/>
          <a:lstStyle/>
          <a:p>
            <a:r>
              <a:rPr lang="en-US"/>
              <a:t>Announcing ACR Build</a:t>
            </a:r>
          </a:p>
        </p:txBody>
      </p:sp>
      <p:pic>
        <p:nvPicPr>
          <p:cNvPr id="5" name="Graphic 4">
            <a:extLst>
              <a:ext uri="{FF2B5EF4-FFF2-40B4-BE49-F238E27FC236}">
                <a16:creationId xmlns:a16="http://schemas.microsoft.com/office/drawing/2014/main" id="{A7BF5F8B-95CF-43A3-9B84-FDAE7ABAF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69299" y="1834286"/>
            <a:ext cx="3377794" cy="3377794"/>
          </a:xfrm>
          <a:prstGeom prst="rect">
            <a:avLst/>
          </a:prstGeom>
        </p:spPr>
      </p:pic>
      <p:pic>
        <p:nvPicPr>
          <p:cNvPr id="7" name="Graphic 6">
            <a:extLst>
              <a:ext uri="{FF2B5EF4-FFF2-40B4-BE49-F238E27FC236}">
                <a16:creationId xmlns:a16="http://schemas.microsoft.com/office/drawing/2014/main" id="{9AA0CBA2-DE5C-4376-B914-9955099C8C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1505" y="1645920"/>
            <a:ext cx="3377794" cy="3377794"/>
          </a:xfrm>
          <a:prstGeom prst="rect">
            <a:avLst/>
          </a:prstGeom>
        </p:spPr>
      </p:pic>
    </p:spTree>
    <p:extLst>
      <p:ext uri="{BB962C8B-B14F-4D97-AF65-F5344CB8AC3E}">
        <p14:creationId xmlns:p14="http://schemas.microsoft.com/office/powerpoint/2010/main" val="328541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2DCAD9-F441-45AD-9598-4E7EACA7A721}"/>
              </a:ext>
            </a:extLst>
          </p:cNvPr>
          <p:cNvSpPr>
            <a:spLocks noGrp="1"/>
          </p:cNvSpPr>
          <p:nvPr>
            <p:ph type="title"/>
          </p:nvPr>
        </p:nvSpPr>
        <p:spPr/>
        <p:txBody>
          <a:bodyPr/>
          <a:lstStyle/>
          <a:p>
            <a:r>
              <a:rPr lang="en-US"/>
              <a:t>Testing Built Containers…</a:t>
            </a:r>
          </a:p>
        </p:txBody>
      </p:sp>
    </p:spTree>
    <p:extLst>
      <p:ext uri="{BB962C8B-B14F-4D97-AF65-F5344CB8AC3E}">
        <p14:creationId xmlns:p14="http://schemas.microsoft.com/office/powerpoint/2010/main" val="276225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E0DEABA-96EF-4864-BC35-B9C5114A1256}"/>
              </a:ext>
            </a:extLst>
          </p:cNvPr>
          <p:cNvSpPr/>
          <p:nvPr/>
        </p:nvSpPr>
        <p:spPr>
          <a:xfrm>
            <a:off x="1054171" y="4203957"/>
            <a:ext cx="432259" cy="219457"/>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sp>
        <p:nvSpPr>
          <p:cNvPr id="2" name="Title 1">
            <a:extLst>
              <a:ext uri="{FF2B5EF4-FFF2-40B4-BE49-F238E27FC236}">
                <a16:creationId xmlns:a16="http://schemas.microsoft.com/office/drawing/2014/main" id="{94D8BF1C-2C8D-42DB-A888-07C9026899AA}"/>
              </a:ext>
            </a:extLst>
          </p:cNvPr>
          <p:cNvSpPr>
            <a:spLocks noGrp="1"/>
          </p:cNvSpPr>
          <p:nvPr>
            <p:ph type="title"/>
          </p:nvPr>
        </p:nvSpPr>
        <p:spPr>
          <a:xfrm>
            <a:off x="588263" y="457200"/>
            <a:ext cx="11018520" cy="553998"/>
          </a:xfrm>
        </p:spPr>
        <p:txBody>
          <a:bodyPr/>
          <a:lstStyle/>
          <a:p>
            <a:r>
              <a:rPr lang="en-US"/>
              <a:t>Testing Built Containers</a:t>
            </a:r>
          </a:p>
        </p:txBody>
      </p:sp>
      <p:sp>
        <p:nvSpPr>
          <p:cNvPr id="3" name="Text Placeholder 2">
            <a:extLst>
              <a:ext uri="{FF2B5EF4-FFF2-40B4-BE49-F238E27FC236}">
                <a16:creationId xmlns:a16="http://schemas.microsoft.com/office/drawing/2014/main" id="{4B4A9FEB-A30F-4095-9660-F0E6ECA162D0}"/>
              </a:ext>
            </a:extLst>
          </p:cNvPr>
          <p:cNvSpPr>
            <a:spLocks noGrp="1"/>
          </p:cNvSpPr>
          <p:nvPr>
            <p:ph type="body" sz="quarter" idx="10"/>
          </p:nvPr>
        </p:nvSpPr>
        <p:spPr>
          <a:xfrm>
            <a:off x="586390" y="1434370"/>
            <a:ext cx="11018520" cy="1982081"/>
          </a:xfrm>
        </p:spPr>
        <p:txBody>
          <a:bodyPr/>
          <a:lstStyle/>
          <a:p>
            <a:r>
              <a:rPr lang="en-US"/>
              <a:t>Unit Tests</a:t>
            </a:r>
          </a:p>
          <a:p>
            <a:r>
              <a:rPr lang="en-US"/>
              <a:t>	Multi-stage dockerfiles</a:t>
            </a:r>
          </a:p>
          <a:p>
            <a:r>
              <a:rPr lang="en-US"/>
              <a:t>Functional Tests</a:t>
            </a:r>
          </a:p>
          <a:p>
            <a:r>
              <a:rPr lang="en-US"/>
              <a:t>	Test containers</a:t>
            </a:r>
          </a:p>
        </p:txBody>
      </p:sp>
      <p:sp>
        <p:nvSpPr>
          <p:cNvPr id="6" name="Rectangle 5">
            <a:extLst>
              <a:ext uri="{FF2B5EF4-FFF2-40B4-BE49-F238E27FC236}">
                <a16:creationId xmlns:a16="http://schemas.microsoft.com/office/drawing/2014/main" id="{89806647-5348-4161-B12C-820EC4206BF0}"/>
              </a:ext>
            </a:extLst>
          </p:cNvPr>
          <p:cNvSpPr/>
          <p:nvPr/>
        </p:nvSpPr>
        <p:spPr>
          <a:xfrm>
            <a:off x="6431280" y="114300"/>
            <a:ext cx="5715000" cy="5509200"/>
          </a:xfrm>
          <a:prstGeom prst="rect">
            <a:avLst/>
          </a:prstGeom>
          <a:solidFill>
            <a:schemeClr val="tx1"/>
          </a:solidFill>
        </p:spPr>
        <p:txBody>
          <a:bodyPr wrap="square">
            <a:spAutoFit/>
          </a:bodyPr>
          <a:lstStyle/>
          <a:p>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EXPOSE</a:t>
            </a:r>
            <a:r>
              <a:rPr lang="en-US" sz="1600">
                <a:solidFill>
                  <a:srgbClr val="D4D4D4"/>
                </a:solidFill>
                <a:latin typeface="Consolas" panose="020B0609020204030204" pitchFamily="49" charset="0"/>
              </a:rPr>
              <a:t> 80</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/aspnetcore-build:2.0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builder</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sln</a:t>
            </a:r>
            <a:r>
              <a:rPr lang="en-US" sz="1600">
                <a:solidFill>
                  <a:srgbClr val="D4D4D4"/>
                </a:solidFill>
                <a:latin typeface="Consolas" panose="020B0609020204030204" pitchFamily="49" charset="0"/>
              </a:rPr>
              <a:t> ./</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Web/</a:t>
            </a:r>
            <a:r>
              <a:rPr lang="en-US" sz="1600" err="1">
                <a:solidFill>
                  <a:srgbClr val="D4D4D4"/>
                </a:solidFill>
                <a:latin typeface="Consolas" panose="020B0609020204030204" pitchFamily="49" charset="0"/>
              </a:rPr>
              <a:t>Web.csproj</a:t>
            </a:r>
            <a:r>
              <a:rPr lang="en-US" sz="1600">
                <a:solidFill>
                  <a:srgbClr val="D4D4D4"/>
                </a:solidFill>
                <a:latin typeface="Consolas" panose="020B0609020204030204" pitchFamily="49" charset="0"/>
              </a:rPr>
              <a:t> 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restore</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 .</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build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publish</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publish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base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production</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--from=publish /app .</a:t>
            </a:r>
          </a:p>
          <a:p>
            <a:r>
              <a:rPr lang="en-US" sz="1600">
                <a:solidFill>
                  <a:srgbClr val="569CD6"/>
                </a:solidFill>
                <a:latin typeface="Consolas" panose="020B0609020204030204" pitchFamily="49" charset="0"/>
              </a:rPr>
              <a:t>ENTRYPOINT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"dotnet"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"Web.dll"</a:t>
            </a:r>
            <a:r>
              <a:rPr lang="en-US" sz="1600">
                <a:solidFill>
                  <a:srgbClr val="D4D4D4"/>
                </a:solidFill>
                <a:latin typeface="Consolas" panose="020B0609020204030204" pitchFamily="49" charset="0"/>
              </a:rPr>
              <a:t>]</a:t>
            </a:r>
            <a:endParaRPr lang="en-US" sz="1600" b="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7494659D-43CB-487D-B088-7E8D22FC8F62}"/>
              </a:ext>
            </a:extLst>
          </p:cNvPr>
          <p:cNvSpPr/>
          <p:nvPr/>
        </p:nvSpPr>
        <p:spPr>
          <a:xfrm>
            <a:off x="6431280" y="114300"/>
            <a:ext cx="5715000" cy="6570260"/>
          </a:xfrm>
          <a:prstGeom prst="rect">
            <a:avLst/>
          </a:prstGeom>
          <a:solidFill>
            <a:schemeClr val="tx1"/>
          </a:solidFill>
        </p:spPr>
        <p:txBody>
          <a:bodyPr wrap="square">
            <a:spAutoFit/>
          </a:bodyPr>
          <a:lstStyle/>
          <a:p>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EXPOSE</a:t>
            </a:r>
            <a:r>
              <a:rPr lang="en-US" sz="1600">
                <a:solidFill>
                  <a:srgbClr val="D4D4D4"/>
                </a:solidFill>
                <a:latin typeface="Consolas" panose="020B0609020204030204" pitchFamily="49" charset="0"/>
              </a:rPr>
              <a:t> 80</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microsoft</a:t>
            </a:r>
            <a:r>
              <a:rPr lang="en-US" sz="1600">
                <a:solidFill>
                  <a:srgbClr val="D4D4D4"/>
                </a:solidFill>
                <a:latin typeface="Consolas" panose="020B0609020204030204" pitchFamily="49" charset="0"/>
              </a:rPr>
              <a:t>/aspnetcore-build:2.0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builder</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sln</a:t>
            </a:r>
            <a:r>
              <a:rPr lang="en-US" sz="1600">
                <a:solidFill>
                  <a:srgbClr val="D4D4D4"/>
                </a:solidFill>
                <a:latin typeface="Consolas" panose="020B0609020204030204" pitchFamily="49" charset="0"/>
              </a:rPr>
              <a:t> ./</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Web/</a:t>
            </a:r>
            <a:r>
              <a:rPr lang="en-US" sz="1600" err="1">
                <a:solidFill>
                  <a:srgbClr val="D4D4D4"/>
                </a:solidFill>
                <a:latin typeface="Consolas" panose="020B0609020204030204" pitchFamily="49" charset="0"/>
              </a:rPr>
              <a:t>Web.csproj</a:t>
            </a:r>
            <a:r>
              <a:rPr lang="en-US" sz="1600">
                <a:solidFill>
                  <a:srgbClr val="D4D4D4"/>
                </a:solidFill>
                <a:latin typeface="Consolas" panose="020B0609020204030204" pitchFamily="49" charset="0"/>
              </a:rPr>
              <a:t> 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restore</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 .</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/Web</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build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test</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src</a:t>
            </a:r>
            <a:r>
              <a:rPr lang="en-US" sz="1600">
                <a:solidFill>
                  <a:srgbClr val="D4D4D4"/>
                </a:solidFill>
                <a:latin typeface="Consolas" panose="020B0609020204030204" pitchFamily="49" charset="0"/>
              </a:rPr>
              <a:t>/</a:t>
            </a:r>
            <a:r>
              <a:rPr lang="en-US" sz="1600" err="1">
                <a:solidFill>
                  <a:srgbClr val="D4D4D4"/>
                </a:solidFill>
                <a:latin typeface="Consolas" panose="020B0609020204030204" pitchFamily="49" charset="0"/>
              </a:rPr>
              <a:t>Web.test</a:t>
            </a:r>
            <a:endParaRPr lang="en-US" sz="1600">
              <a:solidFill>
                <a:srgbClr val="D4D4D4"/>
              </a:solidFill>
              <a:latin typeface="Consolas" panose="020B0609020204030204" pitchFamily="49" charset="0"/>
            </a:endParaRP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test </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builder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publish</a:t>
            </a:r>
          </a:p>
          <a:p>
            <a:r>
              <a:rPr lang="en-US" sz="1600">
                <a:solidFill>
                  <a:srgbClr val="569CD6"/>
                </a:solidFill>
                <a:latin typeface="Consolas" panose="020B0609020204030204" pitchFamily="49" charset="0"/>
              </a:rPr>
              <a:t>ARG</a:t>
            </a:r>
            <a:r>
              <a:rPr lang="en-US" sz="1600">
                <a:solidFill>
                  <a:srgbClr val="D4D4D4"/>
                </a:solidFill>
                <a:latin typeface="Consolas" panose="020B0609020204030204" pitchFamily="49" charset="0"/>
              </a:rPr>
              <a:t>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=Release</a:t>
            </a:r>
          </a:p>
          <a:p>
            <a:r>
              <a:rPr lang="en-US" sz="1600">
                <a:solidFill>
                  <a:srgbClr val="569CD6"/>
                </a:solidFill>
                <a:latin typeface="Consolas" panose="020B0609020204030204" pitchFamily="49" charset="0"/>
              </a:rPr>
              <a:t>RUN</a:t>
            </a:r>
            <a:r>
              <a:rPr lang="en-US" sz="1600">
                <a:solidFill>
                  <a:srgbClr val="D4D4D4"/>
                </a:solidFill>
                <a:latin typeface="Consolas" panose="020B0609020204030204" pitchFamily="49" charset="0"/>
              </a:rPr>
              <a:t> dotnet publish -c $</a:t>
            </a:r>
            <a:r>
              <a:rPr lang="en-US" sz="1600" err="1">
                <a:solidFill>
                  <a:srgbClr val="D4D4D4"/>
                </a:solidFill>
                <a:latin typeface="Consolas" panose="020B0609020204030204" pitchFamily="49" charset="0"/>
              </a:rPr>
              <a:t>BuildConfiguration</a:t>
            </a:r>
            <a:r>
              <a:rPr lang="en-US" sz="1600">
                <a:solidFill>
                  <a:srgbClr val="D4D4D4"/>
                </a:solidFill>
                <a:latin typeface="Consolas" panose="020B0609020204030204" pitchFamily="49" charset="0"/>
              </a:rPr>
              <a:t> -o /app</a:t>
            </a:r>
          </a:p>
          <a:p>
            <a:br>
              <a:rPr lang="en-US" sz="1600">
                <a:solidFill>
                  <a:srgbClr val="D4D4D4"/>
                </a:solidFill>
                <a:latin typeface="Consolas" panose="020B0609020204030204" pitchFamily="49" charset="0"/>
              </a:rPr>
            </a:br>
            <a:r>
              <a:rPr lang="en-US" sz="1600">
                <a:solidFill>
                  <a:srgbClr val="569CD6"/>
                </a:solidFill>
                <a:latin typeface="Consolas" panose="020B0609020204030204" pitchFamily="49" charset="0"/>
              </a:rPr>
              <a:t>FROM</a:t>
            </a:r>
            <a:r>
              <a:rPr lang="en-US" sz="1600">
                <a:solidFill>
                  <a:srgbClr val="D4D4D4"/>
                </a:solidFill>
                <a:latin typeface="Consolas" panose="020B0609020204030204" pitchFamily="49" charset="0"/>
              </a:rPr>
              <a:t> base </a:t>
            </a:r>
            <a:r>
              <a:rPr lang="en-US" sz="1600">
                <a:solidFill>
                  <a:srgbClr val="569CD6"/>
                </a:solidFill>
                <a:latin typeface="Consolas" panose="020B0609020204030204" pitchFamily="49" charset="0"/>
              </a:rPr>
              <a:t>AS</a:t>
            </a:r>
            <a:r>
              <a:rPr lang="en-US" sz="1600">
                <a:solidFill>
                  <a:srgbClr val="D4D4D4"/>
                </a:solidFill>
                <a:latin typeface="Consolas" panose="020B0609020204030204" pitchFamily="49" charset="0"/>
              </a:rPr>
              <a:t> production</a:t>
            </a:r>
          </a:p>
          <a:p>
            <a:r>
              <a:rPr lang="en-US" sz="1600">
                <a:solidFill>
                  <a:srgbClr val="569CD6"/>
                </a:solidFill>
                <a:latin typeface="Consolas" panose="020B0609020204030204" pitchFamily="49" charset="0"/>
              </a:rPr>
              <a:t>WORKDIR</a:t>
            </a:r>
            <a:r>
              <a:rPr lang="en-US" sz="1600">
                <a:solidFill>
                  <a:srgbClr val="D4D4D4"/>
                </a:solidFill>
                <a:latin typeface="Consolas" panose="020B0609020204030204" pitchFamily="49" charset="0"/>
              </a:rPr>
              <a:t> /app</a:t>
            </a:r>
          </a:p>
          <a:p>
            <a:r>
              <a:rPr lang="en-US" sz="1600">
                <a:solidFill>
                  <a:srgbClr val="569CD6"/>
                </a:solidFill>
                <a:latin typeface="Consolas" panose="020B0609020204030204" pitchFamily="49" charset="0"/>
              </a:rPr>
              <a:t>COPY</a:t>
            </a:r>
            <a:r>
              <a:rPr lang="en-US" sz="1600">
                <a:solidFill>
                  <a:srgbClr val="D4D4D4"/>
                </a:solidFill>
                <a:latin typeface="Consolas" panose="020B0609020204030204" pitchFamily="49" charset="0"/>
              </a:rPr>
              <a:t> --from=publish /app .</a:t>
            </a:r>
          </a:p>
          <a:p>
            <a:r>
              <a:rPr lang="en-US" sz="1600">
                <a:solidFill>
                  <a:srgbClr val="569CD6"/>
                </a:solidFill>
                <a:latin typeface="Consolas" panose="020B0609020204030204" pitchFamily="49" charset="0"/>
              </a:rPr>
              <a:t>ENTRYPOINT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"dotnet"</a:t>
            </a:r>
            <a:r>
              <a:rPr lang="en-US" sz="1600">
                <a:solidFill>
                  <a:srgbClr val="D4D4D4"/>
                </a:solidFill>
                <a:latin typeface="Consolas" panose="020B0609020204030204" pitchFamily="49" charset="0"/>
              </a:rPr>
              <a:t>, </a:t>
            </a:r>
            <a:r>
              <a:rPr lang="en-US" sz="1600">
                <a:solidFill>
                  <a:srgbClr val="CE9178"/>
                </a:solidFill>
                <a:latin typeface="Consolas" panose="020B0609020204030204" pitchFamily="49" charset="0"/>
              </a:rPr>
              <a:t>"Web.dll"</a:t>
            </a:r>
            <a:r>
              <a:rPr lang="en-US" sz="1600">
                <a:solidFill>
                  <a:srgbClr val="D4D4D4"/>
                </a:solidFill>
                <a:latin typeface="Consolas" panose="020B0609020204030204" pitchFamily="49" charset="0"/>
              </a:rPr>
              <a:t>]</a:t>
            </a:r>
            <a:endParaRPr lang="en-US" sz="1600" b="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E2927F09-04A7-4362-908D-8EAE333E8307}"/>
              </a:ext>
            </a:extLst>
          </p:cNvPr>
          <p:cNvSpPr/>
          <p:nvPr/>
        </p:nvSpPr>
        <p:spPr bwMode="auto">
          <a:xfrm>
            <a:off x="6431280" y="3413581"/>
            <a:ext cx="3002280" cy="1066800"/>
          </a:xfrm>
          <a:prstGeom prst="rect">
            <a:avLst/>
          </a:prstGeom>
          <a:no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1E6832F-FB51-4548-9682-69164B441AA4}"/>
              </a:ext>
            </a:extLst>
          </p:cNvPr>
          <p:cNvGrpSpPr/>
          <p:nvPr/>
        </p:nvGrpSpPr>
        <p:grpSpPr>
          <a:xfrm>
            <a:off x="3858386" y="6041221"/>
            <a:ext cx="1087962" cy="643339"/>
            <a:chOff x="2361586" y="6252336"/>
            <a:chExt cx="1087962" cy="643339"/>
          </a:xfrm>
        </p:grpSpPr>
        <p:pic>
          <p:nvPicPr>
            <p:cNvPr id="11" name="Picture 10">
              <a:extLst>
                <a:ext uri="{FF2B5EF4-FFF2-40B4-BE49-F238E27FC236}">
                  <a16:creationId xmlns:a16="http://schemas.microsoft.com/office/drawing/2014/main" id="{3E7127DA-990B-4EE1-9F44-AD4A218461A7}"/>
                </a:ext>
              </a:extLst>
            </p:cNvPr>
            <p:cNvPicPr>
              <a:picLocks noChangeAspect="1"/>
            </p:cNvPicPr>
            <p:nvPr/>
          </p:nvPicPr>
          <p:blipFill>
            <a:blip r:embed="rId2"/>
            <a:stretch>
              <a:fillRect/>
            </a:stretch>
          </p:blipFill>
          <p:spPr>
            <a:xfrm>
              <a:off x="2585448" y="6252336"/>
              <a:ext cx="637765" cy="485838"/>
            </a:xfrm>
            <a:prstGeom prst="rect">
              <a:avLst/>
            </a:prstGeom>
          </p:spPr>
        </p:pic>
        <p:sp>
          <p:nvSpPr>
            <p:cNvPr id="12" name="TextBox 11">
              <a:extLst>
                <a:ext uri="{FF2B5EF4-FFF2-40B4-BE49-F238E27FC236}">
                  <a16:creationId xmlns:a16="http://schemas.microsoft.com/office/drawing/2014/main" id="{CE4CF5C6-714E-4F42-B36E-935101363719}"/>
                </a:ext>
              </a:extLst>
            </p:cNvPr>
            <p:cNvSpPr txBox="1"/>
            <p:nvPr/>
          </p:nvSpPr>
          <p:spPr>
            <a:xfrm>
              <a:off x="2361586" y="6641759"/>
              <a:ext cx="1087962" cy="253916"/>
            </a:xfrm>
            <a:prstGeom prst="rect">
              <a:avLst/>
            </a:prstGeom>
            <a:noFill/>
          </p:spPr>
          <p:txBody>
            <a:bodyPr wrap="square" rtlCol="0">
              <a:spAutoFit/>
            </a:bodyPr>
            <a:lstStyle/>
            <a:p>
              <a:pPr algn="ctr"/>
              <a:r>
                <a:rPr lang="en-US" sz="1050"/>
                <a:t>Integration Env</a:t>
              </a:r>
            </a:p>
          </p:txBody>
        </p:sp>
      </p:grpSp>
      <p:sp>
        <p:nvSpPr>
          <p:cNvPr id="15" name="Rectangle 14">
            <a:extLst>
              <a:ext uri="{FF2B5EF4-FFF2-40B4-BE49-F238E27FC236}">
                <a16:creationId xmlns:a16="http://schemas.microsoft.com/office/drawing/2014/main" id="{35D15C9B-338B-4CF0-9688-B4B80C2942A0}"/>
              </a:ext>
            </a:extLst>
          </p:cNvPr>
          <p:cNvSpPr/>
          <p:nvPr/>
        </p:nvSpPr>
        <p:spPr>
          <a:xfrm>
            <a:off x="1052160" y="4203968"/>
            <a:ext cx="432259" cy="219458"/>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nvGrpSpPr>
          <p:cNvPr id="71" name="Group 70">
            <a:extLst>
              <a:ext uri="{FF2B5EF4-FFF2-40B4-BE49-F238E27FC236}">
                <a16:creationId xmlns:a16="http://schemas.microsoft.com/office/drawing/2014/main" id="{2C55F02F-72EC-4CA3-BCA2-C58B296832CB}"/>
              </a:ext>
            </a:extLst>
          </p:cNvPr>
          <p:cNvGrpSpPr/>
          <p:nvPr/>
        </p:nvGrpSpPr>
        <p:grpSpPr>
          <a:xfrm>
            <a:off x="4426503" y="5757002"/>
            <a:ext cx="721037" cy="444217"/>
            <a:chOff x="3240661" y="1005909"/>
            <a:chExt cx="540854" cy="333210"/>
          </a:xfrm>
        </p:grpSpPr>
        <p:grpSp>
          <p:nvGrpSpPr>
            <p:cNvPr id="72" name="Group 71">
              <a:extLst>
                <a:ext uri="{FF2B5EF4-FFF2-40B4-BE49-F238E27FC236}">
                  <a16:creationId xmlns:a16="http://schemas.microsoft.com/office/drawing/2014/main" id="{849A7EB5-5AF3-4308-98AC-983AE906B449}"/>
                </a:ext>
              </a:extLst>
            </p:cNvPr>
            <p:cNvGrpSpPr/>
            <p:nvPr/>
          </p:nvGrpSpPr>
          <p:grpSpPr>
            <a:xfrm>
              <a:off x="3240661" y="1005909"/>
              <a:ext cx="540854" cy="333210"/>
              <a:chOff x="1926169" y="1632181"/>
              <a:chExt cx="540854" cy="333210"/>
            </a:xfrm>
          </p:grpSpPr>
          <p:sp>
            <p:nvSpPr>
              <p:cNvPr id="74" name="Rectangle 73">
                <a:extLst>
                  <a:ext uri="{FF2B5EF4-FFF2-40B4-BE49-F238E27FC236}">
                    <a16:creationId xmlns:a16="http://schemas.microsoft.com/office/drawing/2014/main" id="{6DCE8B8F-90C9-4761-B9CF-03CC93D216A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5" name="Rectangle 74">
                <a:extLst>
                  <a:ext uri="{FF2B5EF4-FFF2-40B4-BE49-F238E27FC236}">
                    <a16:creationId xmlns:a16="http://schemas.microsoft.com/office/drawing/2014/main" id="{F674DAA2-4E50-4604-945A-A1C27659CDC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76" name="Group 75">
                <a:extLst>
                  <a:ext uri="{FF2B5EF4-FFF2-40B4-BE49-F238E27FC236}">
                    <a16:creationId xmlns:a16="http://schemas.microsoft.com/office/drawing/2014/main" id="{ED8E30DE-A4F2-4A28-977C-6B0485C43042}"/>
                  </a:ext>
                </a:extLst>
              </p:cNvPr>
              <p:cNvGrpSpPr/>
              <p:nvPr/>
            </p:nvGrpSpPr>
            <p:grpSpPr>
              <a:xfrm>
                <a:off x="1989961" y="1665409"/>
                <a:ext cx="413499" cy="266755"/>
                <a:chOff x="1371600" y="2038342"/>
                <a:chExt cx="609600" cy="393263"/>
              </a:xfrm>
            </p:grpSpPr>
            <p:cxnSp>
              <p:nvCxnSpPr>
                <p:cNvPr id="80" name="Straight Connector 79">
                  <a:extLst>
                    <a:ext uri="{FF2B5EF4-FFF2-40B4-BE49-F238E27FC236}">
                      <a16:creationId xmlns:a16="http://schemas.microsoft.com/office/drawing/2014/main" id="{F8AA5B90-CCA9-4F25-AC3A-CC657A5A992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81" name="Straight Connector 80">
                  <a:extLst>
                    <a:ext uri="{FF2B5EF4-FFF2-40B4-BE49-F238E27FC236}">
                      <a16:creationId xmlns:a16="http://schemas.microsoft.com/office/drawing/2014/main" id="{625F0336-00DF-4D36-AA17-ADC837E4C0E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82" name="Straight Connector 81">
                  <a:extLst>
                    <a:ext uri="{FF2B5EF4-FFF2-40B4-BE49-F238E27FC236}">
                      <a16:creationId xmlns:a16="http://schemas.microsoft.com/office/drawing/2014/main" id="{1431BA00-ED11-4168-8C72-7EA45FD6DC5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83" name="Straight Connector 82">
                  <a:extLst>
                    <a:ext uri="{FF2B5EF4-FFF2-40B4-BE49-F238E27FC236}">
                      <a16:creationId xmlns:a16="http://schemas.microsoft.com/office/drawing/2014/main" id="{3718C4F3-EF7B-48B5-A24A-3B83F8D672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84" name="Straight Connector 83">
                  <a:extLst>
                    <a:ext uri="{FF2B5EF4-FFF2-40B4-BE49-F238E27FC236}">
                      <a16:creationId xmlns:a16="http://schemas.microsoft.com/office/drawing/2014/main" id="{215193E6-C5D5-4EA8-A925-532C5AB063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85" name="Straight Connector 84">
                  <a:extLst>
                    <a:ext uri="{FF2B5EF4-FFF2-40B4-BE49-F238E27FC236}">
                      <a16:creationId xmlns:a16="http://schemas.microsoft.com/office/drawing/2014/main" id="{7A52F436-05DE-4F36-BAE4-5ED514668B0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86" name="Straight Connector 85">
                  <a:extLst>
                    <a:ext uri="{FF2B5EF4-FFF2-40B4-BE49-F238E27FC236}">
                      <a16:creationId xmlns:a16="http://schemas.microsoft.com/office/drawing/2014/main" id="{85B8C4DA-E292-4FCA-B2A9-0D3C83AAF77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87" name="Straight Connector 86">
                  <a:extLst>
                    <a:ext uri="{FF2B5EF4-FFF2-40B4-BE49-F238E27FC236}">
                      <a16:creationId xmlns:a16="http://schemas.microsoft.com/office/drawing/2014/main" id="{450667F9-A4AA-4E1F-A7AE-A8AFE55BDE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88" name="Straight Connector 87">
                  <a:extLst>
                    <a:ext uri="{FF2B5EF4-FFF2-40B4-BE49-F238E27FC236}">
                      <a16:creationId xmlns:a16="http://schemas.microsoft.com/office/drawing/2014/main" id="{2FF1678B-AA9A-4D4E-96E8-6C1B5A79B3C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77" name="Rectangle 76">
                <a:extLst>
                  <a:ext uri="{FF2B5EF4-FFF2-40B4-BE49-F238E27FC236}">
                    <a16:creationId xmlns:a16="http://schemas.microsoft.com/office/drawing/2014/main" id="{2B1C3680-5A71-4CFC-B429-5161AB9C414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8" name="Rectangle 77">
                <a:extLst>
                  <a:ext uri="{FF2B5EF4-FFF2-40B4-BE49-F238E27FC236}">
                    <a16:creationId xmlns:a16="http://schemas.microsoft.com/office/drawing/2014/main" id="{87ADDBF4-51C0-4C4F-883D-F9E235705D3F}"/>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9" name="Rectangle 78">
                <a:extLst>
                  <a:ext uri="{FF2B5EF4-FFF2-40B4-BE49-F238E27FC236}">
                    <a16:creationId xmlns:a16="http://schemas.microsoft.com/office/drawing/2014/main" id="{0699AFC2-D7AC-4E3A-9AB8-052FEEAE13B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73" name="Rectangle 72">
              <a:extLst>
                <a:ext uri="{FF2B5EF4-FFF2-40B4-BE49-F238E27FC236}">
                  <a16:creationId xmlns:a16="http://schemas.microsoft.com/office/drawing/2014/main" id="{B22A1263-50EB-4541-8D58-F2DF45A6B6F4}"/>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p:txBody>
        </p:sp>
      </p:grpSp>
      <p:grpSp>
        <p:nvGrpSpPr>
          <p:cNvPr id="89" name="Group 88">
            <a:extLst>
              <a:ext uri="{FF2B5EF4-FFF2-40B4-BE49-F238E27FC236}">
                <a16:creationId xmlns:a16="http://schemas.microsoft.com/office/drawing/2014/main" id="{C3C55AEA-53F2-4040-93F7-BABE991149BB}"/>
              </a:ext>
            </a:extLst>
          </p:cNvPr>
          <p:cNvGrpSpPr/>
          <p:nvPr/>
        </p:nvGrpSpPr>
        <p:grpSpPr>
          <a:xfrm>
            <a:off x="3707026" y="5757005"/>
            <a:ext cx="721037" cy="444217"/>
            <a:chOff x="3240661" y="1005909"/>
            <a:chExt cx="540854" cy="333210"/>
          </a:xfrm>
        </p:grpSpPr>
        <p:grpSp>
          <p:nvGrpSpPr>
            <p:cNvPr id="90" name="Group 89">
              <a:extLst>
                <a:ext uri="{FF2B5EF4-FFF2-40B4-BE49-F238E27FC236}">
                  <a16:creationId xmlns:a16="http://schemas.microsoft.com/office/drawing/2014/main" id="{001F4E16-DA4D-480B-BBB1-1ACBCA1171A1}"/>
                </a:ext>
              </a:extLst>
            </p:cNvPr>
            <p:cNvGrpSpPr/>
            <p:nvPr/>
          </p:nvGrpSpPr>
          <p:grpSpPr>
            <a:xfrm>
              <a:off x="3240661" y="1005909"/>
              <a:ext cx="540854" cy="333210"/>
              <a:chOff x="1926169" y="1632181"/>
              <a:chExt cx="540854" cy="333210"/>
            </a:xfrm>
          </p:grpSpPr>
          <p:sp>
            <p:nvSpPr>
              <p:cNvPr id="92" name="Rectangle 91">
                <a:extLst>
                  <a:ext uri="{FF2B5EF4-FFF2-40B4-BE49-F238E27FC236}">
                    <a16:creationId xmlns:a16="http://schemas.microsoft.com/office/drawing/2014/main" id="{7B86FE43-6DF8-448A-AF3B-9305D3D703EC}"/>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3" name="Rectangle 92">
                <a:extLst>
                  <a:ext uri="{FF2B5EF4-FFF2-40B4-BE49-F238E27FC236}">
                    <a16:creationId xmlns:a16="http://schemas.microsoft.com/office/drawing/2014/main" id="{0E3BDAF3-1BF2-45C9-91A3-9A717438101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94" name="Group 93">
                <a:extLst>
                  <a:ext uri="{FF2B5EF4-FFF2-40B4-BE49-F238E27FC236}">
                    <a16:creationId xmlns:a16="http://schemas.microsoft.com/office/drawing/2014/main" id="{92E8C14C-B571-454F-96A8-9300729A3A22}"/>
                  </a:ext>
                </a:extLst>
              </p:cNvPr>
              <p:cNvGrpSpPr/>
              <p:nvPr/>
            </p:nvGrpSpPr>
            <p:grpSpPr>
              <a:xfrm>
                <a:off x="1989961" y="1665409"/>
                <a:ext cx="413499" cy="266755"/>
                <a:chOff x="1371600" y="2038342"/>
                <a:chExt cx="609600" cy="393263"/>
              </a:xfrm>
            </p:grpSpPr>
            <p:cxnSp>
              <p:nvCxnSpPr>
                <p:cNvPr id="98" name="Straight Connector 97">
                  <a:extLst>
                    <a:ext uri="{FF2B5EF4-FFF2-40B4-BE49-F238E27FC236}">
                      <a16:creationId xmlns:a16="http://schemas.microsoft.com/office/drawing/2014/main" id="{64EB1A3C-0DF1-4279-9D7F-2EF7CE2A3C1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99" name="Straight Connector 98">
                  <a:extLst>
                    <a:ext uri="{FF2B5EF4-FFF2-40B4-BE49-F238E27FC236}">
                      <a16:creationId xmlns:a16="http://schemas.microsoft.com/office/drawing/2014/main" id="{2058DD2A-858E-464C-8D29-BB4A34635B8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00" name="Straight Connector 99">
                  <a:extLst>
                    <a:ext uri="{FF2B5EF4-FFF2-40B4-BE49-F238E27FC236}">
                      <a16:creationId xmlns:a16="http://schemas.microsoft.com/office/drawing/2014/main" id="{F716137E-7087-4F95-9479-26465B97D6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01" name="Straight Connector 100">
                  <a:extLst>
                    <a:ext uri="{FF2B5EF4-FFF2-40B4-BE49-F238E27FC236}">
                      <a16:creationId xmlns:a16="http://schemas.microsoft.com/office/drawing/2014/main" id="{2385BD4B-DB80-4C90-9449-EC6E075A7C5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02" name="Straight Connector 101">
                  <a:extLst>
                    <a:ext uri="{FF2B5EF4-FFF2-40B4-BE49-F238E27FC236}">
                      <a16:creationId xmlns:a16="http://schemas.microsoft.com/office/drawing/2014/main" id="{D7696A99-2F06-4EC6-999A-7D94ED9E728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03" name="Straight Connector 102">
                  <a:extLst>
                    <a:ext uri="{FF2B5EF4-FFF2-40B4-BE49-F238E27FC236}">
                      <a16:creationId xmlns:a16="http://schemas.microsoft.com/office/drawing/2014/main" id="{6EDC0C19-B172-49FF-B67D-2F5D48AAD9A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04" name="Straight Connector 103">
                  <a:extLst>
                    <a:ext uri="{FF2B5EF4-FFF2-40B4-BE49-F238E27FC236}">
                      <a16:creationId xmlns:a16="http://schemas.microsoft.com/office/drawing/2014/main" id="{C3C69701-0100-47FA-84D3-4ACBC138207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05" name="Straight Connector 104">
                  <a:extLst>
                    <a:ext uri="{FF2B5EF4-FFF2-40B4-BE49-F238E27FC236}">
                      <a16:creationId xmlns:a16="http://schemas.microsoft.com/office/drawing/2014/main" id="{1578DD0A-003C-4E4E-B3C7-B9199880BB7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06" name="Straight Connector 105">
                  <a:extLst>
                    <a:ext uri="{FF2B5EF4-FFF2-40B4-BE49-F238E27FC236}">
                      <a16:creationId xmlns:a16="http://schemas.microsoft.com/office/drawing/2014/main" id="{0906EDE7-75A1-4468-A321-6ECCA2AD7A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95" name="Rectangle 94">
                <a:extLst>
                  <a:ext uri="{FF2B5EF4-FFF2-40B4-BE49-F238E27FC236}">
                    <a16:creationId xmlns:a16="http://schemas.microsoft.com/office/drawing/2014/main" id="{30400358-DB27-4183-879D-4811EA6A9DD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6" name="Rectangle 95">
                <a:extLst>
                  <a:ext uri="{FF2B5EF4-FFF2-40B4-BE49-F238E27FC236}">
                    <a16:creationId xmlns:a16="http://schemas.microsoft.com/office/drawing/2014/main" id="{24685A52-23C4-4198-9B61-6363B8F047F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97" name="Rectangle 96">
                <a:extLst>
                  <a:ext uri="{FF2B5EF4-FFF2-40B4-BE49-F238E27FC236}">
                    <a16:creationId xmlns:a16="http://schemas.microsoft.com/office/drawing/2014/main" id="{15182A16-1BB7-4ED1-AA42-B13EF6C778A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91" name="Rectangle 90">
              <a:extLst>
                <a:ext uri="{FF2B5EF4-FFF2-40B4-BE49-F238E27FC236}">
                  <a16:creationId xmlns:a16="http://schemas.microsoft.com/office/drawing/2014/main" id="{5B01A4FF-2B3B-4E12-820F-9603E173E1F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test:1</a:t>
              </a:r>
            </a:p>
          </p:txBody>
        </p:sp>
      </p:grpSp>
      <p:sp>
        <p:nvSpPr>
          <p:cNvPr id="107" name="Rectangle 106">
            <a:extLst>
              <a:ext uri="{FF2B5EF4-FFF2-40B4-BE49-F238E27FC236}">
                <a16:creationId xmlns:a16="http://schemas.microsoft.com/office/drawing/2014/main" id="{0AA18B33-9717-4656-8243-66EAC62A85F4}"/>
              </a:ext>
            </a:extLst>
          </p:cNvPr>
          <p:cNvSpPr/>
          <p:nvPr/>
        </p:nvSpPr>
        <p:spPr bwMode="auto">
          <a:xfrm>
            <a:off x="3769165" y="3962400"/>
            <a:ext cx="811289" cy="5179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1E65F341-2990-42D3-AA5A-571A5FDFA4B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786" b="12211"/>
          <a:stretch/>
        </p:blipFill>
        <p:spPr>
          <a:xfrm>
            <a:off x="3476362" y="3632473"/>
            <a:ext cx="1310660" cy="1035452"/>
          </a:xfrm>
          <a:prstGeom prst="rect">
            <a:avLst/>
          </a:prstGeom>
        </p:spPr>
      </p:pic>
      <p:pic>
        <p:nvPicPr>
          <p:cNvPr id="9" name="Graphic 8">
            <a:extLst>
              <a:ext uri="{FF2B5EF4-FFF2-40B4-BE49-F238E27FC236}">
                <a16:creationId xmlns:a16="http://schemas.microsoft.com/office/drawing/2014/main" id="{C09469E5-7C5E-42FA-A4E4-83E05D7C86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19" y="3540610"/>
            <a:ext cx="1013461" cy="1013461"/>
          </a:xfrm>
          <a:prstGeom prst="rect">
            <a:avLst/>
          </a:prstGeom>
        </p:spPr>
      </p:pic>
    </p:spTree>
    <p:extLst>
      <p:ext uri="{BB962C8B-B14F-4D97-AF65-F5344CB8AC3E}">
        <p14:creationId xmlns:p14="http://schemas.microsoft.com/office/powerpoint/2010/main" val="199234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left)">
                                      <p:cBhvr>
                                        <p:cTn id="29" dur="500"/>
                                        <p:tgtEl>
                                          <p:spTgt spid="3">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42" presetClass="path" presetSubtype="0" accel="50000" decel="50000" fill="hold" grpId="0" nodeType="withEffect">
                                  <p:stCondLst>
                                    <p:cond delay="0"/>
                                  </p:stCondLst>
                                  <p:childTnLst>
                                    <p:animMotion origin="layout" path="M 3.33333E-6 4.81481E-6 L 0.22643 -0.01644 " pathEditMode="relative" rAng="0" ptsTypes="AA">
                                      <p:cBhvr>
                                        <p:cTn id="48" dur="2000" fill="hold"/>
                                        <p:tgtEl>
                                          <p:spTgt spid="52"/>
                                        </p:tgtEl>
                                        <p:attrNameLst>
                                          <p:attrName>ppt_x</p:attrName>
                                          <p:attrName>ppt_y</p:attrName>
                                        </p:attrNameLst>
                                      </p:cBhvr>
                                      <p:rCtr x="11315" y="-833"/>
                                    </p:animMotion>
                                  </p:childTnLst>
                                </p:cTn>
                              </p:par>
                              <p:par>
                                <p:cTn id="49" presetID="1" presetClass="entr" presetSubtype="0" fill="hold" grpId="2" nodeType="withEffect">
                                  <p:stCondLst>
                                    <p:cond delay="900"/>
                                  </p:stCondLst>
                                  <p:childTnLst>
                                    <p:set>
                                      <p:cBhvr>
                                        <p:cTn id="50" dur="1" fill="hold">
                                          <p:stCondLst>
                                            <p:cond delay="0"/>
                                          </p:stCondLst>
                                        </p:cTn>
                                        <p:tgtEl>
                                          <p:spTgt spid="15"/>
                                        </p:tgtEl>
                                        <p:attrNameLst>
                                          <p:attrName>style.visibility</p:attrName>
                                        </p:attrNameLst>
                                      </p:cBhvr>
                                      <p:to>
                                        <p:strVal val="visible"/>
                                      </p:to>
                                    </p:set>
                                  </p:childTnLst>
                                </p:cTn>
                              </p:par>
                              <p:par>
                                <p:cTn id="51" presetID="42" presetClass="path" presetSubtype="0" accel="50000" decel="50000" fill="hold" grpId="0" nodeType="withEffect">
                                  <p:stCondLst>
                                    <p:cond delay="900"/>
                                  </p:stCondLst>
                                  <p:childTnLst>
                                    <p:animMotion origin="layout" path="M 3.54167E-6 4.81481E-6 L 0.22656 -0.01644 " pathEditMode="relative" rAng="0" ptsTypes="AA">
                                      <p:cBhvr>
                                        <p:cTn id="52" dur="2000" fill="hold"/>
                                        <p:tgtEl>
                                          <p:spTgt spid="15"/>
                                        </p:tgtEl>
                                        <p:attrNameLst>
                                          <p:attrName>ppt_x</p:attrName>
                                          <p:attrName>ppt_y</p:attrName>
                                        </p:attrNameLst>
                                      </p:cBhvr>
                                      <p:rCtr x="11354" y="-833"/>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1" nodeType="clickEffect">
                                  <p:stCondLst>
                                    <p:cond delay="0"/>
                                  </p:stCondLst>
                                  <p:childTnLst>
                                    <p:animMotion origin="layout" path="M 0.22644 -0.01644 L 0.22942 0.24282 " pathEditMode="relative" rAng="0" ptsTypes="AA">
                                      <p:cBhvr>
                                        <p:cTn id="56" dur="2000" fill="hold"/>
                                        <p:tgtEl>
                                          <p:spTgt spid="52"/>
                                        </p:tgtEl>
                                        <p:attrNameLst>
                                          <p:attrName>ppt_x</p:attrName>
                                          <p:attrName>ppt_y</p:attrName>
                                        </p:attrNameLst>
                                      </p:cBhvr>
                                      <p:rCtr x="221" y="12940"/>
                                    </p:animMotion>
                                  </p:childTnLst>
                                </p:cTn>
                              </p:par>
                              <p:par>
                                <p:cTn id="57" presetID="10" presetClass="entr" presetSubtype="0" fill="hold" nodeType="withEffect">
                                  <p:stCondLst>
                                    <p:cond delay="150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500"/>
                                        <p:tgtEl>
                                          <p:spTgt spid="89"/>
                                        </p:tgtEl>
                                      </p:cBhvr>
                                    </p:animEffect>
                                  </p:childTnLst>
                                </p:cTn>
                              </p:par>
                              <p:par>
                                <p:cTn id="60" presetID="42" presetClass="path" presetSubtype="0" accel="50000" decel="50000" fill="hold" grpId="1" nodeType="withEffect">
                                  <p:stCondLst>
                                    <p:cond delay="700"/>
                                  </p:stCondLst>
                                  <p:childTnLst>
                                    <p:animMotion origin="layout" path="M 0.22656 -0.01644 L 0.28841 0.24305 " pathEditMode="relative" rAng="0" ptsTypes="AA">
                                      <p:cBhvr>
                                        <p:cTn id="61" dur="2000" fill="hold"/>
                                        <p:tgtEl>
                                          <p:spTgt spid="15"/>
                                        </p:tgtEl>
                                        <p:attrNameLst>
                                          <p:attrName>ppt_x</p:attrName>
                                          <p:attrName>ppt_y</p:attrName>
                                        </p:attrNameLst>
                                      </p:cBhvr>
                                      <p:rCtr x="3034" y="12940"/>
                                    </p:animMotion>
                                  </p:childTnLst>
                                </p:cTn>
                              </p:par>
                              <p:par>
                                <p:cTn id="62" presetID="10" presetClass="entr" presetSubtype="0" fill="hold" nodeType="withEffect">
                                  <p:stCondLst>
                                    <p:cond delay="225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6" grpId="0" animBg="1"/>
      <p:bldP spid="7" grpId="0" animBg="1"/>
      <p:bldP spid="8" grpId="0" animBg="1"/>
      <p:bldP spid="15" grpId="0" animBg="1"/>
      <p:bldP spid="15" grpId="1" animBg="1"/>
      <p:bldP spid="15"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a:lstStyle/>
          <a:p>
            <a:r>
              <a:rPr lang="en-US"/>
              <a:t>.NET Core 2.1</a:t>
            </a:r>
          </a:p>
          <a:p>
            <a:r>
              <a:rPr lang="en-US"/>
              <a:t>Coding for Failure</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3533275"/>
          </a:xfrm>
        </p:spPr>
        <p:txBody>
          <a:bodyPr/>
          <a:lstStyle/>
          <a:p>
            <a:r>
              <a:rPr lang="en-US"/>
              <a:t>Building 100% reliability is like chasing chickens</a:t>
            </a:r>
          </a:p>
          <a:p>
            <a:r>
              <a:rPr lang="en-US"/>
              <a:t>Accept failure and you’ll sleep well at night</a:t>
            </a:r>
          </a:p>
          <a:p>
            <a:r>
              <a:rPr lang="en-US"/>
              <a:t>Use the modern tools and technologies</a:t>
            </a:r>
          </a:p>
          <a:p>
            <a:r>
              <a:rPr lang="en-US"/>
              <a:t>	Containers are the “unreliable” packaging format</a:t>
            </a:r>
          </a:p>
          <a:p>
            <a:r>
              <a:rPr lang="en-US"/>
              <a:t>	Orchestrators (Kubernetes) are your nighttime managers</a:t>
            </a:r>
          </a:p>
          <a:p>
            <a:r>
              <a:rPr lang="en-US"/>
              <a:t>	Take the time to fully adapt – this is a paradigm shift</a:t>
            </a:r>
          </a:p>
          <a:p>
            <a:r>
              <a:rPr lang="en-US"/>
              <a:t>.NET Core 2.1 provides coding for the unreliable pattern</a:t>
            </a:r>
          </a:p>
        </p:txBody>
      </p:sp>
    </p:spTree>
    <p:extLst>
      <p:ext uri="{BB962C8B-B14F-4D97-AF65-F5344CB8AC3E}">
        <p14:creationId xmlns:p14="http://schemas.microsoft.com/office/powerpoint/2010/main" val="41033155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D992-F55E-124C-8240-2CE2972654B1}"/>
              </a:ext>
            </a:extLst>
          </p:cNvPr>
          <p:cNvSpPr>
            <a:spLocks noGrp="1"/>
          </p:cNvSpPr>
          <p:nvPr>
            <p:ph type="ctrTitle"/>
          </p:nvPr>
        </p:nvSpPr>
        <p:spPr>
          <a:xfrm>
            <a:off x="1524000" y="1122363"/>
            <a:ext cx="9144000" cy="1332970"/>
          </a:xfrm>
        </p:spPr>
        <p:txBody>
          <a:bodyPr/>
          <a:lstStyle/>
          <a:p>
            <a:r>
              <a:rPr lang="en-US"/>
              <a:t>ACR Build</a:t>
            </a:r>
          </a:p>
        </p:txBody>
      </p:sp>
      <p:sp>
        <p:nvSpPr>
          <p:cNvPr id="3" name="Subtitle 2">
            <a:extLst>
              <a:ext uri="{FF2B5EF4-FFF2-40B4-BE49-F238E27FC236}">
                <a16:creationId xmlns:a16="http://schemas.microsoft.com/office/drawing/2014/main" id="{1DEF442D-7A1D-1A43-B5CA-8C9BCF868A43}"/>
              </a:ext>
            </a:extLst>
          </p:cNvPr>
          <p:cNvSpPr>
            <a:spLocks noGrp="1"/>
          </p:cNvSpPr>
          <p:nvPr>
            <p:ph type="subTitle" idx="1"/>
          </p:nvPr>
        </p:nvSpPr>
        <p:spPr/>
        <p:txBody>
          <a:bodyPr/>
          <a:lstStyle/>
          <a:p>
            <a:r>
              <a:rPr lang="en-US"/>
              <a:t>A feature of </a:t>
            </a:r>
            <a:br>
              <a:rPr lang="en-US"/>
            </a:br>
            <a:r>
              <a:rPr lang="en-US"/>
              <a:t>Azure Container Registry</a:t>
            </a:r>
          </a:p>
        </p:txBody>
      </p:sp>
      <p:pic>
        <p:nvPicPr>
          <p:cNvPr id="4" name="Graphic 3">
            <a:extLst>
              <a:ext uri="{FF2B5EF4-FFF2-40B4-BE49-F238E27FC236}">
                <a16:creationId xmlns:a16="http://schemas.microsoft.com/office/drawing/2014/main" id="{D26BB802-18D4-224F-99A9-9EC5EA4FA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774513"/>
            <a:ext cx="3655050" cy="3655050"/>
          </a:xfrm>
          <a:prstGeom prst="rect">
            <a:avLst/>
          </a:prstGeom>
        </p:spPr>
      </p:pic>
      <p:sp>
        <p:nvSpPr>
          <p:cNvPr id="7" name="Subtitle 2">
            <a:extLst>
              <a:ext uri="{FF2B5EF4-FFF2-40B4-BE49-F238E27FC236}">
                <a16:creationId xmlns:a16="http://schemas.microsoft.com/office/drawing/2014/main" id="{277EB02C-0DA5-3E44-B914-1E7495C76083}"/>
              </a:ext>
            </a:extLst>
          </p:cNvPr>
          <p:cNvSpPr txBox="1">
            <a:spLocks/>
          </p:cNvSpPr>
          <p:nvPr/>
        </p:nvSpPr>
        <p:spPr>
          <a:xfrm>
            <a:off x="1553695" y="4661907"/>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hlinkClick r:id="rId5"/>
              </a:rPr>
              <a:t>aka.ms/acr/build</a:t>
            </a:r>
            <a:endParaRPr lang="en-US"/>
          </a:p>
          <a:p>
            <a:endParaRPr lang="en-US"/>
          </a:p>
          <a:p>
            <a:r>
              <a:rPr lang="en-US"/>
              <a:t>@</a:t>
            </a:r>
            <a:r>
              <a:rPr lang="en-US" err="1"/>
              <a:t>SteveLasker</a:t>
            </a:r>
            <a:endParaRPr lang="en-US">
              <a:hlinkClick r:id="rId6"/>
            </a:endParaRPr>
          </a:p>
          <a:p>
            <a:r>
              <a:rPr lang="en-US">
                <a:hlinkClick r:id="rId6"/>
              </a:rPr>
              <a:t>blogs.msdn.microsoft.com/SteveLasker</a:t>
            </a:r>
            <a:endParaRPr lang="en-US"/>
          </a:p>
        </p:txBody>
      </p:sp>
      <p:pic>
        <p:nvPicPr>
          <p:cNvPr id="8" name="Graphic 7">
            <a:extLst>
              <a:ext uri="{FF2B5EF4-FFF2-40B4-BE49-F238E27FC236}">
                <a16:creationId xmlns:a16="http://schemas.microsoft.com/office/drawing/2014/main" id="{201C326F-166E-964D-A884-F34953B09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4894" y="1225285"/>
            <a:ext cx="4753505" cy="4753505"/>
          </a:xfrm>
          <a:prstGeom prst="rect">
            <a:avLst/>
          </a:prstGeom>
        </p:spPr>
      </p:pic>
    </p:spTree>
    <p:extLst>
      <p:ext uri="{BB962C8B-B14F-4D97-AF65-F5344CB8AC3E}">
        <p14:creationId xmlns:p14="http://schemas.microsoft.com/office/powerpoint/2010/main" val="2647251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2">
                    <a:lumMod val="50000"/>
                  </a:schemeClr>
                </a:solidFill>
              </a:rPr>
              <a:t>Shipping Manifest</a:t>
            </a:r>
          </a:p>
        </p:txBody>
      </p:sp>
      <p:sp>
        <p:nvSpPr>
          <p:cNvPr id="3" name="Content Placeholder 2"/>
          <p:cNvSpPr>
            <a:spLocks noGrp="1"/>
          </p:cNvSpPr>
          <p:nvPr>
            <p:ph idx="1"/>
          </p:nvPr>
        </p:nvSpPr>
        <p:spPr>
          <a:xfrm>
            <a:off x="2337333" y="1600461"/>
            <a:ext cx="9650631" cy="4525321"/>
          </a:xfrm>
        </p:spPr>
        <p:txBody>
          <a:bodyPr>
            <a:noAutofit/>
          </a:bodyPr>
          <a:lstStyle/>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Building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Building your code, with a container first mindset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Running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Prepare your code to run</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Deploying updates to your code</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Patching</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Patching – the paradigm shift</a:t>
            </a:r>
          </a:p>
          <a:p>
            <a:pPr marL="0" lvl="0" indent="0" defTabSz="932742">
              <a:buSzPct val="90000"/>
              <a:buNone/>
            </a:pP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Reaping the rewards of your efforts</a:t>
            </a:r>
          </a:p>
        </p:txBody>
      </p:sp>
    </p:spTree>
    <p:extLst>
      <p:ext uri="{BB962C8B-B14F-4D97-AF65-F5344CB8AC3E}">
        <p14:creationId xmlns:p14="http://schemas.microsoft.com/office/powerpoint/2010/main" val="21213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4B482B-10B2-4D5C-9A9C-E149692448D2}"/>
              </a:ext>
            </a:extLst>
          </p:cNvPr>
          <p:cNvGrpSpPr/>
          <p:nvPr/>
        </p:nvGrpSpPr>
        <p:grpSpPr>
          <a:xfrm>
            <a:off x="175597" y="4914144"/>
            <a:ext cx="2568845" cy="1778593"/>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896042">
                <a:defRPr/>
              </a:pPr>
              <a:r>
                <a:rPr lang="en-US" sz="1272" i="1" kern="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b="0" i="1" u="sng"/>
              <a:t>Today’s </a:t>
            </a:r>
            <a:r>
              <a:rPr lang="en-US"/>
              <a:t>Container DevOps Workflow</a:t>
            </a:r>
          </a:p>
        </p:txBody>
      </p:sp>
      <p:sp>
        <p:nvSpPr>
          <p:cNvPr id="120" name="Right Arrow 5"/>
          <p:cNvSpPr/>
          <p:nvPr/>
        </p:nvSpPr>
        <p:spPr>
          <a:xfrm>
            <a:off x="1139673" y="1956910"/>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cxnSp>
        <p:nvCxnSpPr>
          <p:cNvPr id="122" name="Straight Arrow Connector 121"/>
          <p:cNvCxnSpPr>
            <a:cxnSpLocks/>
          </p:cNvCxnSpPr>
          <p:nvPr/>
        </p:nvCxnSpPr>
        <p:spPr>
          <a:xfrm>
            <a:off x="3228191" y="3046972"/>
            <a:ext cx="699418" cy="529428"/>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896612" y="1935382"/>
            <a:ext cx="2621879"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grpSp>
        <p:nvGrpSpPr>
          <p:cNvPr id="130" name="Group 129"/>
          <p:cNvGrpSpPr/>
          <p:nvPr/>
        </p:nvGrpSpPr>
        <p:grpSpPr>
          <a:xfrm>
            <a:off x="2650171" y="1640070"/>
            <a:ext cx="1454120" cy="149687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Build/CI,</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Integrate,</a:t>
              </a:r>
            </a:p>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sp>
        <p:nvSpPr>
          <p:cNvPr id="135" name="Right Arrow 5"/>
          <p:cNvSpPr/>
          <p:nvPr/>
        </p:nvSpPr>
        <p:spPr>
          <a:xfrm rot="16200000">
            <a:off x="298045" y="3549515"/>
            <a:ext cx="1875931"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7" name="Right Arrow 5"/>
          <p:cNvSpPr/>
          <p:nvPr/>
        </p:nvSpPr>
        <p:spPr>
          <a:xfrm>
            <a:off x="5435751" y="1924812"/>
            <a:ext cx="2000393" cy="92521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58" name="Freeform: Shape 157"/>
          <p:cNvSpPr/>
          <p:nvPr/>
        </p:nvSpPr>
        <p:spPr>
          <a:xfrm rot="16200000">
            <a:off x="6551887" y="2791859"/>
            <a:ext cx="4333543" cy="117830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latin typeface="Segoe UI"/>
              <a:ea typeface="+mj-ea"/>
              <a:cs typeface="+mj-cs"/>
            </a:endParaRPr>
          </a:p>
        </p:txBody>
      </p:sp>
      <p:sp>
        <p:nvSpPr>
          <p:cNvPr id="160" name="Bent Arrow 14"/>
          <p:cNvSpPr/>
          <p:nvPr/>
        </p:nvSpPr>
        <p:spPr>
          <a:xfrm rot="10800000">
            <a:off x="2784128" y="3058081"/>
            <a:ext cx="5730335" cy="3060342"/>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2" name="AutoShape 21"/>
          <p:cNvSpPr>
            <a:spLocks noChangeAspect="1" noChangeArrowheads="1" noTextEdit="1"/>
          </p:cNvSpPr>
          <p:nvPr/>
        </p:nvSpPr>
        <p:spPr bwMode="auto">
          <a:xfrm>
            <a:off x="391912" y="5306878"/>
            <a:ext cx="2190046" cy="141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cxnSp>
        <p:nvCxnSpPr>
          <p:cNvPr id="165" name="Straight Arrow Connector 164"/>
          <p:cNvCxnSpPr>
            <a:cxnSpLocks/>
          </p:cNvCxnSpPr>
          <p:nvPr/>
        </p:nvCxnSpPr>
        <p:spPr>
          <a:xfrm flipH="1">
            <a:off x="2845750" y="4618533"/>
            <a:ext cx="2185149" cy="607633"/>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349103" y="1687906"/>
            <a:ext cx="1458470" cy="153349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89568" tIns="89568" rIns="89568" bIns="89568" rtlCol="0" anchor="t">
              <a:noAutofit/>
            </a:bodyPr>
            <a:lstStyle/>
            <a:p>
              <a:pPr marL="228523" indent="-228523" defTabSz="878390">
                <a:defRPr/>
              </a:pPr>
              <a:r>
                <a:rPr lang="en-US" sz="1076" kern="0">
                  <a:solidFill>
                    <a:prstClr val="white"/>
                  </a:solidFill>
                  <a:ea typeface="Segoe UI" pitchFamily="34" charset="0"/>
                  <a:cs typeface="Segoe UI" panose="020B0502040204020203" pitchFamily="34" charset="0"/>
                </a:rPr>
                <a:t>Production</a:t>
              </a:r>
            </a:p>
            <a:p>
              <a:pPr marL="228523" indent="-228523" defTabSz="878390">
                <a:defRPr/>
              </a:pPr>
              <a:r>
                <a:rPr lang="en-US" sz="1076" kern="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grpSp>
        <p:nvGrpSpPr>
          <p:cNvPr id="181" name="Group 180"/>
          <p:cNvGrpSpPr/>
          <p:nvPr/>
        </p:nvGrpSpPr>
        <p:grpSpPr>
          <a:xfrm>
            <a:off x="9290512" y="1214240"/>
            <a:ext cx="2512442" cy="608928"/>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290512" y="3074159"/>
            <a:ext cx="2512442" cy="608928"/>
            <a:chOff x="2260698" y="1672903"/>
            <a:chExt cx="2563550" cy="621314"/>
          </a:xfrm>
        </p:grpSpPr>
        <p:sp>
          <p:nvSpPr>
            <p:cNvPr id="185" name="Rectangle 184"/>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grpSp>
        <p:nvGrpSpPr>
          <p:cNvPr id="190" name="Group 189"/>
          <p:cNvGrpSpPr/>
          <p:nvPr/>
        </p:nvGrpSpPr>
        <p:grpSpPr>
          <a:xfrm>
            <a:off x="9290512" y="2455276"/>
            <a:ext cx="2512442" cy="608928"/>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sp>
        <p:nvSpPr>
          <p:cNvPr id="197" name="Rectangle 196"/>
          <p:cNvSpPr/>
          <p:nvPr/>
        </p:nvSpPr>
        <p:spPr>
          <a:xfrm>
            <a:off x="9290512" y="4937344"/>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a:t>
            </a:r>
          </a:p>
        </p:txBody>
      </p:sp>
      <p:sp>
        <p:nvSpPr>
          <p:cNvPr id="200" name="Rectangle 199"/>
          <p:cNvSpPr/>
          <p:nvPr/>
        </p:nvSpPr>
        <p:spPr>
          <a:xfrm>
            <a:off x="9290512" y="4316829"/>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coming soon</a:t>
            </a:r>
          </a:p>
        </p:txBody>
      </p:sp>
      <p:grpSp>
        <p:nvGrpSpPr>
          <p:cNvPr id="206" name="Group 205"/>
          <p:cNvGrpSpPr/>
          <p:nvPr/>
        </p:nvGrpSpPr>
        <p:grpSpPr>
          <a:xfrm>
            <a:off x="808240" y="5267834"/>
            <a:ext cx="1293763" cy="878634"/>
            <a:chOff x="1883426" y="5104140"/>
            <a:chExt cx="1320080" cy="896507"/>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40435"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1831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386004"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02588" cy="138504"/>
            </a:xfrm>
            <a:prstGeom prst="rect">
              <a:avLst/>
            </a:prstGeom>
          </p:spPr>
          <p:txBody>
            <a:bodyPr wrap="none" lIns="0" tIns="0" rIns="0" bIns="0">
              <a:spAutoFit/>
            </a:bodyPr>
            <a:lstStyle/>
            <a:p>
              <a:pPr defTabSz="896042">
                <a:defRPr/>
              </a:pPr>
              <a:r>
                <a:rPr lang="en-US" sz="882" kern="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69757" y="4962634"/>
            <a:ext cx="1479824" cy="877758"/>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8" name="Group 217"/>
          <p:cNvGrpSpPr/>
          <p:nvPr/>
        </p:nvGrpSpPr>
        <p:grpSpPr>
          <a:xfrm>
            <a:off x="4803262" y="1616047"/>
            <a:ext cx="1454120" cy="1520897"/>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89568" tIns="89568" rIns="89568" bIns="89568" rtlCol="0" anchor="t">
              <a:noAutofit/>
            </a:bodyPr>
            <a:lstStyle/>
            <a:p>
              <a:pPr marL="228523" indent="-228523" algn="ctr" defTabSz="878390">
                <a:defRPr/>
              </a:pPr>
              <a:r>
                <a:rPr lang="en-US" sz="1567" kern="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grpSp>
      <p:cxnSp>
        <p:nvCxnSpPr>
          <p:cNvPr id="224" name="Straight Arrow Connector 223"/>
          <p:cNvCxnSpPr>
            <a:cxnSpLocks/>
          </p:cNvCxnSpPr>
          <p:nvPr/>
        </p:nvCxnSpPr>
        <p:spPr>
          <a:xfrm flipV="1">
            <a:off x="6261733" y="3068454"/>
            <a:ext cx="1143891" cy="561096"/>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228" name="Group 227"/>
          <p:cNvGrpSpPr/>
          <p:nvPr/>
        </p:nvGrpSpPr>
        <p:grpSpPr>
          <a:xfrm>
            <a:off x="524214" y="1668312"/>
            <a:ext cx="1454120" cy="1480675"/>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89568" tIns="89568" rIns="89568" bIns="89568" rtlCol="0" anchor="t">
              <a:noAutofit/>
            </a:bodyPr>
            <a:lstStyle/>
            <a:p>
              <a:pPr algn="ctr" defTabSz="878390">
                <a:defRPr/>
              </a:pPr>
              <a:r>
                <a:rPr lang="en-US" sz="1567" kern="0">
                  <a:solidFill>
                    <a:prstClr val="white"/>
                  </a:solidFill>
                  <a:ea typeface="Segoe UI" panose="020B0502040204020203" pitchFamily="34" charset="0"/>
                  <a:cs typeface="Segoe UI" panose="020B0502040204020203" pitchFamily="34" charset="0"/>
                </a:rPr>
                <a:t>Source Code Control</a:t>
              </a:r>
            </a:p>
            <a:p>
              <a:pPr algn="ctr" defTabSz="878390">
                <a:defRPr/>
              </a:pPr>
              <a:r>
                <a:rPr lang="en-US" sz="1076" kern="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89568" tIns="89568" rIns="89568" bIns="89568" rtlCol="0" anchor="t">
              <a:noAutofit/>
            </a:bodyPr>
            <a:lstStyle/>
            <a:p>
              <a:pPr marL="228523" indent="-228523" algn="ctr" defTabSz="878390">
                <a:defRPr/>
              </a:pPr>
              <a:endParaRPr lang="en-US" sz="1961" b="1" kern="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766591" y="3339038"/>
            <a:ext cx="2448632" cy="1449040"/>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68" tIns="89568" rIns="89568" bIns="89568" numCol="1" spcCol="0" rtlCol="0" fromWordArt="0" anchor="b" anchorCtr="0" forceAA="0" compatLnSpc="1">
              <a:prstTxWarp prst="textNoShape">
                <a:avLst/>
              </a:prstTxWarp>
              <a:noAutofit/>
            </a:bodyPr>
            <a:lstStyle/>
            <a:p>
              <a:pPr algn="r" defTabSz="878390">
                <a:defRPr/>
              </a:pPr>
              <a:endParaRPr lang="en-US" sz="1076" kern="0">
                <a:solidFill>
                  <a:sysClr val="windowText" lastClr="000000"/>
                </a:solidFill>
              </a:endParaRPr>
            </a:p>
          </p:txBody>
        </p:sp>
        <p:sp>
          <p:nvSpPr>
            <p:cNvPr id="204" name="Rectangle 203"/>
            <p:cNvSpPr/>
            <p:nvPr/>
          </p:nvSpPr>
          <p:spPr>
            <a:xfrm>
              <a:off x="4708935" y="4175695"/>
              <a:ext cx="1066970" cy="246291"/>
            </a:xfrm>
            <a:prstGeom prst="rect">
              <a:avLst/>
            </a:prstGeom>
          </p:spPr>
          <p:txBody>
            <a:bodyPr wrap="square">
              <a:spAutoFit/>
            </a:bodyPr>
            <a:lstStyle/>
            <a:p>
              <a:pPr algn="ctr" defTabSz="896042">
                <a:defRPr/>
              </a:pPr>
              <a:endParaRPr lang="en-US" sz="1000" kern="0">
                <a:solidFill>
                  <a:prstClr val="white"/>
                </a:solidFill>
                <a:ea typeface="Segoe UI" panose="020B0502040204020203" pitchFamily="34" charset="0"/>
                <a:cs typeface="Segoe UI" panose="020B0502040204020203" pitchFamily="34" charset="0"/>
              </a:endParaRP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grpSp>
      <p:grpSp>
        <p:nvGrpSpPr>
          <p:cNvPr id="8" name="Group 7">
            <a:extLst>
              <a:ext uri="{FF2B5EF4-FFF2-40B4-BE49-F238E27FC236}">
                <a16:creationId xmlns:a16="http://schemas.microsoft.com/office/drawing/2014/main" id="{B454B857-831D-427E-BCF6-E414B4170065}"/>
              </a:ext>
            </a:extLst>
          </p:cNvPr>
          <p:cNvGrpSpPr/>
          <p:nvPr/>
        </p:nvGrpSpPr>
        <p:grpSpPr>
          <a:xfrm>
            <a:off x="3939861" y="5013356"/>
            <a:ext cx="3222906" cy="1476133"/>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89568" tIns="89568" rIns="89568" bIns="89568" rtlCol="0" anchor="t">
              <a:noAutofit/>
            </a:bodyPr>
            <a:lstStyle/>
            <a:p>
              <a:pPr algn="ctr" defTabSz="878390">
                <a:defRPr/>
              </a:pPr>
              <a:r>
                <a:rPr lang="en-US" sz="1370" kern="0">
                  <a:solidFill>
                    <a:prstClr val="white"/>
                  </a:solidFill>
                  <a:ea typeface="Segoe UI" panose="020B0502040204020203" pitchFamily="34" charset="0"/>
                  <a:cs typeface="Segoe UI" panose="020B0502040204020203" pitchFamily="34" charset="0"/>
                </a:rPr>
                <a:t>Monitor and Diagnose</a:t>
              </a:r>
            </a:p>
          </p:txBody>
        </p:sp>
      </p:grpSp>
      <p:sp>
        <p:nvSpPr>
          <p:cNvPr id="14" name="TextBox 13">
            <a:extLst>
              <a:ext uri="{FF2B5EF4-FFF2-40B4-BE49-F238E27FC236}">
                <a16:creationId xmlns:a16="http://schemas.microsoft.com/office/drawing/2014/main" id="{0C24CDF7-E1B5-4889-AB49-B6D4D52C8BEA}"/>
              </a:ext>
            </a:extLst>
          </p:cNvPr>
          <p:cNvSpPr txBox="1"/>
          <p:nvPr/>
        </p:nvSpPr>
        <p:spPr>
          <a:xfrm>
            <a:off x="49080" y="1518704"/>
            <a:ext cx="2698601" cy="1812955"/>
          </a:xfrm>
          <a:prstGeom prst="rect">
            <a:avLst/>
          </a:prstGeom>
          <a:noFill/>
        </p:spPr>
        <p:txBody>
          <a:bodyPr wrap="square" lIns="182828" tIns="146263" rIns="182828" bIns="146263" rtlCol="0">
            <a:spAutoFit/>
          </a:bodyPr>
          <a:lstStyle/>
          <a:p>
            <a:pPr>
              <a:lnSpc>
                <a:spcPct val="90000"/>
              </a:lnSpc>
              <a:spcAft>
                <a:spcPts val="600"/>
              </a:spcAft>
            </a:pPr>
            <a:r>
              <a:rPr lang="en-US" sz="2400" dirty="0">
                <a:gradFill>
                  <a:gsLst>
                    <a:gs pos="2917">
                      <a:schemeClr val="tx1"/>
                    </a:gs>
                    <a:gs pos="30000">
                      <a:schemeClr val="tx1"/>
                    </a:gs>
                  </a:gsLst>
                  <a:lin ang="5400000" scaled="0"/>
                </a:gradFill>
              </a:rPr>
              <a:t>OS &amp; Framework Patching</a:t>
            </a:r>
          </a:p>
          <a:p>
            <a:pPr>
              <a:lnSpc>
                <a:spcPct val="90000"/>
              </a:lnSpc>
              <a:spcAft>
                <a:spcPts val="600"/>
              </a:spcAft>
            </a:pPr>
            <a:r>
              <a:rPr lang="en-US" dirty="0">
                <a:gradFill>
                  <a:gsLst>
                    <a:gs pos="2917">
                      <a:schemeClr val="tx1"/>
                    </a:gs>
                    <a:gs pos="30000">
                      <a:schemeClr val="tx1"/>
                    </a:gs>
                  </a:gsLst>
                  <a:lin ang="5400000" scaled="0"/>
                </a:gradFill>
              </a:rPr>
              <a:t>What happens when developers stop making code changes?</a:t>
            </a:r>
          </a:p>
        </p:txBody>
      </p:sp>
      <p:grpSp>
        <p:nvGrpSpPr>
          <p:cNvPr id="3" name="Group 2">
            <a:extLst>
              <a:ext uri="{FF2B5EF4-FFF2-40B4-BE49-F238E27FC236}">
                <a16:creationId xmlns:a16="http://schemas.microsoft.com/office/drawing/2014/main" id="{C1B3A94F-4034-4267-A937-2BD8ECEEE664}"/>
              </a:ext>
            </a:extLst>
          </p:cNvPr>
          <p:cNvGrpSpPr/>
          <p:nvPr/>
        </p:nvGrpSpPr>
        <p:grpSpPr>
          <a:xfrm>
            <a:off x="9290512" y="1830592"/>
            <a:ext cx="2512442" cy="608928"/>
            <a:chOff x="12042417" y="1907893"/>
            <a:chExt cx="2512442" cy="608928"/>
          </a:xfrm>
        </p:grpSpPr>
        <p:sp>
          <p:nvSpPr>
            <p:cNvPr id="111" name="Rectangle 110">
              <a:extLst>
                <a:ext uri="{FF2B5EF4-FFF2-40B4-BE49-F238E27FC236}">
                  <a16:creationId xmlns:a16="http://schemas.microsoft.com/office/drawing/2014/main" id="{3357ED9A-C18E-48A6-88AC-A86B55EF0722}"/>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Container Instances</a:t>
              </a:r>
            </a:p>
          </p:txBody>
        </p:sp>
        <p:pic>
          <p:nvPicPr>
            <p:cNvPr id="124" name="Picture 2" descr="Image result for azure container instances logo">
              <a:extLst>
                <a:ext uri="{FF2B5EF4-FFF2-40B4-BE49-F238E27FC236}">
                  <a16:creationId xmlns:a16="http://schemas.microsoft.com/office/drawing/2014/main" id="{D1E6801F-3612-4E81-948D-92A5D100755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42B32E1-9EB9-4F4B-80E9-7BF18884C1CB}"/>
              </a:ext>
            </a:extLst>
          </p:cNvPr>
          <p:cNvGrpSpPr/>
          <p:nvPr/>
        </p:nvGrpSpPr>
        <p:grpSpPr>
          <a:xfrm>
            <a:off x="9290512" y="3692159"/>
            <a:ext cx="2512442" cy="608928"/>
            <a:chOff x="12042417" y="3769446"/>
            <a:chExt cx="2512442" cy="608928"/>
          </a:xfrm>
        </p:grpSpPr>
        <p:sp>
          <p:nvSpPr>
            <p:cNvPr id="119" name="Rectangle 118">
              <a:extLst>
                <a:ext uri="{FF2B5EF4-FFF2-40B4-BE49-F238E27FC236}">
                  <a16:creationId xmlns:a16="http://schemas.microsoft.com/office/drawing/2014/main" id="{95393B0F-46A2-415E-94B7-FE1EE090B61E}"/>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27319" tIns="0" rIns="0" bIns="0" numCol="1" spcCol="0" rtlCol="0" fromWordArt="0" anchor="ctr" anchorCtr="0" forceAA="0" compatLnSpc="1">
              <a:prstTxWarp prst="textNoShape">
                <a:avLst/>
              </a:prstTxWarp>
              <a:noAutofit/>
            </a:bodyPr>
            <a:lstStyle/>
            <a:p>
              <a:pPr algn="ctr" defTabSz="878390">
                <a:defRPr/>
              </a:pPr>
              <a:r>
                <a:rPr lang="en-US" sz="1567" kern="0">
                  <a:solidFill>
                    <a:prstClr val="white"/>
                  </a:solidFill>
                </a:rPr>
                <a:t>SQL Data Services</a:t>
              </a:r>
            </a:p>
          </p:txBody>
        </p:sp>
        <p:pic>
          <p:nvPicPr>
            <p:cNvPr id="126" name="Picture 4" descr="Related image">
              <a:extLst>
                <a:ext uri="{FF2B5EF4-FFF2-40B4-BE49-F238E27FC236}">
                  <a16:creationId xmlns:a16="http://schemas.microsoft.com/office/drawing/2014/main" id="{946268B6-17B5-430D-9A65-32C47696AF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174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8"/>
                                        </p:tgtEl>
                                        <p:attrNameLst>
                                          <p:attrName>style.visibility</p:attrName>
                                        </p:attrNameLst>
                                      </p:cBhvr>
                                      <p:to>
                                        <p:strVal val="visible"/>
                                      </p:to>
                                    </p:set>
                                    <p:animEffect transition="in" filter="fade">
                                      <p:cBhvr>
                                        <p:cTn id="31" dur="500"/>
                                        <p:tgtEl>
                                          <p:spTgt spid="2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500"/>
                                        <p:tgtEl>
                                          <p:spTgt spid="1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par>
                          <p:cTn id="43" fill="hold">
                            <p:stCondLst>
                              <p:cond delay="500"/>
                            </p:stCondLst>
                            <p:childTnLst>
                              <p:par>
                                <p:cTn id="44" presetID="16" presetClass="entr" presetSubtype="42" fill="hold" nodeType="after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barn(outHorizontal)">
                                      <p:cBhvr>
                                        <p:cTn id="46" dur="500"/>
                                        <p:tgtEl>
                                          <p:spTgt spid="1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8"/>
                                        </p:tgtEl>
                                        <p:attrNameLst>
                                          <p:attrName>style.visibility</p:attrName>
                                        </p:attrNameLst>
                                      </p:cBhvr>
                                      <p:to>
                                        <p:strVal val="visible"/>
                                      </p:to>
                                    </p:set>
                                    <p:animEffect transition="in" filter="fade">
                                      <p:cBhvr>
                                        <p:cTn id="51" dur="500"/>
                                        <p:tgtEl>
                                          <p:spTgt spid="218"/>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29"/>
                                        </p:tgtEl>
                                        <p:attrNameLst>
                                          <p:attrName>style.visibility</p:attrName>
                                        </p:attrNameLst>
                                      </p:cBhvr>
                                      <p:to>
                                        <p:strVal val="visible"/>
                                      </p:to>
                                    </p:set>
                                    <p:anim calcmode="lin" valueType="num">
                                      <p:cBhvr additive="base">
                                        <p:cTn id="54" dur="900"/>
                                        <p:tgtEl>
                                          <p:spTgt spid="129"/>
                                        </p:tgtEl>
                                        <p:attrNameLst>
                                          <p:attrName>ppt_x</p:attrName>
                                        </p:attrNameLst>
                                      </p:cBhvr>
                                      <p:tavLst>
                                        <p:tav tm="0">
                                          <p:val>
                                            <p:strVal val="#ppt_x-#ppt_w*1.125000"/>
                                          </p:val>
                                        </p:tav>
                                        <p:tav tm="100000">
                                          <p:val>
                                            <p:strVal val="#ppt_x"/>
                                          </p:val>
                                        </p:tav>
                                      </p:tavLst>
                                    </p:anim>
                                    <p:animEffect transition="in" filter="wipe(right)">
                                      <p:cBhvr>
                                        <p:cTn id="55" dur="900"/>
                                        <p:tgtEl>
                                          <p:spTgt spid="129"/>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157"/>
                                        </p:tgtEl>
                                        <p:attrNameLst>
                                          <p:attrName>style.visibility</p:attrName>
                                        </p:attrNameLst>
                                      </p:cBhvr>
                                      <p:to>
                                        <p:strVal val="visible"/>
                                      </p:to>
                                    </p:set>
                                    <p:anim calcmode="lin" valueType="num">
                                      <p:cBhvr additive="base">
                                        <p:cTn id="60" dur="700"/>
                                        <p:tgtEl>
                                          <p:spTgt spid="157"/>
                                        </p:tgtEl>
                                        <p:attrNameLst>
                                          <p:attrName>ppt_x</p:attrName>
                                        </p:attrNameLst>
                                      </p:cBhvr>
                                      <p:tavLst>
                                        <p:tav tm="0">
                                          <p:val>
                                            <p:strVal val="#ppt_x-#ppt_w*1.125000"/>
                                          </p:val>
                                        </p:tav>
                                        <p:tav tm="100000">
                                          <p:val>
                                            <p:strVal val="#ppt_x"/>
                                          </p:val>
                                        </p:tav>
                                      </p:tavLst>
                                    </p:anim>
                                    <p:animEffect transition="in" filter="wipe(right)">
                                      <p:cBhvr>
                                        <p:cTn id="61" dur="700"/>
                                        <p:tgtEl>
                                          <p:spTgt spid="157"/>
                                        </p:tgtEl>
                                      </p:cBhvr>
                                    </p:animEffect>
                                  </p:childTnLst>
                                </p:cTn>
                              </p:par>
                              <p:par>
                                <p:cTn id="62" presetID="10" presetClass="entr" presetSubtype="0" fill="hold"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fade">
                                      <p:cBhvr>
                                        <p:cTn id="64" dur="500"/>
                                        <p:tgtEl>
                                          <p:spTgt spid="166"/>
                                        </p:tgtEl>
                                      </p:cBhvr>
                                    </p:animEffect>
                                  </p:childTnLst>
                                </p:cTn>
                              </p:par>
                            </p:childTnLst>
                          </p:cTn>
                        </p:par>
                        <p:par>
                          <p:cTn id="65" fill="hold">
                            <p:stCondLst>
                              <p:cond delay="700"/>
                            </p:stCondLst>
                            <p:childTnLst>
                              <p:par>
                                <p:cTn id="66" presetID="22" presetClass="entr" presetSubtype="8" fill="hold" nodeType="afterEffect">
                                  <p:stCondLst>
                                    <p:cond delay="0"/>
                                  </p:stCondLst>
                                  <p:childTnLst>
                                    <p:set>
                                      <p:cBhvr>
                                        <p:cTn id="67" dur="1" fill="hold">
                                          <p:stCondLst>
                                            <p:cond delay="0"/>
                                          </p:stCondLst>
                                        </p:cTn>
                                        <p:tgtEl>
                                          <p:spTgt spid="224"/>
                                        </p:tgtEl>
                                        <p:attrNameLst>
                                          <p:attrName>style.visibility</p:attrName>
                                        </p:attrNameLst>
                                      </p:cBhvr>
                                      <p:to>
                                        <p:strVal val="visible"/>
                                      </p:to>
                                    </p:set>
                                    <p:animEffect transition="in" filter="wipe(left)">
                                      <p:cBhvr>
                                        <p:cTn id="68" dur="500"/>
                                        <p:tgtEl>
                                          <p:spTgt spid="224"/>
                                        </p:tgtEl>
                                      </p:cBhvr>
                                    </p:animEffect>
                                  </p:childTnLst>
                                </p:cTn>
                              </p:par>
                            </p:childTnLst>
                          </p:cTn>
                        </p:par>
                        <p:par>
                          <p:cTn id="69" fill="hold">
                            <p:stCondLst>
                              <p:cond delay="1200"/>
                            </p:stCondLst>
                            <p:childTnLst>
                              <p:par>
                                <p:cTn id="70" presetID="22" presetClass="entr" presetSubtype="8" fill="hold" grpId="0" nodeType="after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par>
                          <p:cTn id="73" fill="hold">
                            <p:stCondLst>
                              <p:cond delay="1700"/>
                            </p:stCondLst>
                            <p:childTnLst>
                              <p:par>
                                <p:cTn id="74" presetID="22" presetClass="entr" presetSubtype="8" fill="hold" nodeType="afterEffect">
                                  <p:stCondLst>
                                    <p:cond delay="0"/>
                                  </p:stCondLst>
                                  <p:childTnLst>
                                    <p:set>
                                      <p:cBhvr>
                                        <p:cTn id="75" dur="1" fill="hold">
                                          <p:stCondLst>
                                            <p:cond delay="0"/>
                                          </p:stCondLst>
                                        </p:cTn>
                                        <p:tgtEl>
                                          <p:spTgt spid="181"/>
                                        </p:tgtEl>
                                        <p:attrNameLst>
                                          <p:attrName>style.visibility</p:attrName>
                                        </p:attrNameLst>
                                      </p:cBhvr>
                                      <p:to>
                                        <p:strVal val="visible"/>
                                      </p:to>
                                    </p:set>
                                    <p:animEffect transition="in" filter="wipe(left)">
                                      <p:cBhvr>
                                        <p:cTn id="76" dur="500"/>
                                        <p:tgtEl>
                                          <p:spTgt spid="18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left)">
                                      <p:cBhvr>
                                        <p:cTn id="85" dur="500"/>
                                        <p:tgtEl>
                                          <p:spTgt spid="190"/>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84"/>
                                        </p:tgtEl>
                                        <p:attrNameLst>
                                          <p:attrName>style.visibility</p:attrName>
                                        </p:attrNameLst>
                                      </p:cBhvr>
                                      <p:to>
                                        <p:strVal val="visible"/>
                                      </p:to>
                                    </p:set>
                                    <p:animEffect transition="in" filter="wipe(left)">
                                      <p:cBhvr>
                                        <p:cTn id="89" dur="500"/>
                                        <p:tgtEl>
                                          <p:spTgt spid="184"/>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left)">
                                      <p:cBhvr>
                                        <p:cTn id="93" dur="500"/>
                                        <p:tgtEl>
                                          <p:spTgt spid="5"/>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200"/>
                                        </p:tgtEl>
                                        <p:attrNameLst>
                                          <p:attrName>style.visibility</p:attrName>
                                        </p:attrNameLst>
                                      </p:cBhvr>
                                      <p:to>
                                        <p:strVal val="visible"/>
                                      </p:to>
                                    </p:set>
                                    <p:animEffect transition="in" filter="wipe(left)">
                                      <p:cBhvr>
                                        <p:cTn id="97" dur="500"/>
                                        <p:tgtEl>
                                          <p:spTgt spid="200"/>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197"/>
                                        </p:tgtEl>
                                        <p:attrNameLst>
                                          <p:attrName>style.visibility</p:attrName>
                                        </p:attrNameLst>
                                      </p:cBhvr>
                                      <p:to>
                                        <p:strVal val="visible"/>
                                      </p:to>
                                    </p:set>
                                    <p:animEffect transition="in" filter="wipe(left)">
                                      <p:cBhvr>
                                        <p:cTn id="101" dur="500"/>
                                        <p:tgtEl>
                                          <p:spTgt spid="19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par>
                          <p:cTn id="107" fill="hold">
                            <p:stCondLst>
                              <p:cond delay="500"/>
                            </p:stCondLst>
                            <p:childTnLst>
                              <p:par>
                                <p:cTn id="108" presetID="21" presetClass="entr" presetSubtype="1" fill="hold" grpId="0" nodeType="afterEffect">
                                  <p:stCondLst>
                                    <p:cond delay="0"/>
                                  </p:stCondLst>
                                  <p:childTnLst>
                                    <p:set>
                                      <p:cBhvr>
                                        <p:cTn id="109" dur="1" fill="hold">
                                          <p:stCondLst>
                                            <p:cond delay="0"/>
                                          </p:stCondLst>
                                        </p:cTn>
                                        <p:tgtEl>
                                          <p:spTgt spid="160"/>
                                        </p:tgtEl>
                                        <p:attrNameLst>
                                          <p:attrName>style.visibility</p:attrName>
                                        </p:attrNameLst>
                                      </p:cBhvr>
                                      <p:to>
                                        <p:strVal val="visible"/>
                                      </p:to>
                                    </p:set>
                                    <p:animEffect transition="in" filter="wheel(1)">
                                      <p:cBhvr>
                                        <p:cTn id="110" dur="1500"/>
                                        <p:tgtEl>
                                          <p:spTgt spid="16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9"/>
                                        </p:tgtEl>
                                      </p:cBhvr>
                                    </p:animEffect>
                                    <p:set>
                                      <p:cBhvr>
                                        <p:cTn id="115" dur="1" fill="hold">
                                          <p:stCondLst>
                                            <p:cond delay="499"/>
                                          </p:stCondLst>
                                        </p:cTn>
                                        <p:tgtEl>
                                          <p:spTgt spid="9"/>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206"/>
                                        </p:tgtEl>
                                      </p:cBhvr>
                                    </p:animEffect>
                                    <p:set>
                                      <p:cBhvr>
                                        <p:cTn id="118" dur="1" fill="hold">
                                          <p:stCondLst>
                                            <p:cond delay="499"/>
                                          </p:stCondLst>
                                        </p:cTn>
                                        <p:tgtEl>
                                          <p:spTgt spid="20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12"/>
                                        </p:tgtEl>
                                      </p:cBhvr>
                                    </p:animEffect>
                                    <p:set>
                                      <p:cBhvr>
                                        <p:cTn id="121" dur="1" fill="hold">
                                          <p:stCondLst>
                                            <p:cond delay="499"/>
                                          </p:stCondLst>
                                        </p:cTn>
                                        <p:tgtEl>
                                          <p:spTgt spid="21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65"/>
                                        </p:tgtEl>
                                      </p:cBhvr>
                                    </p:animEffect>
                                    <p:set>
                                      <p:cBhvr>
                                        <p:cTn id="124" dur="1" fill="hold">
                                          <p:stCondLst>
                                            <p:cond delay="499"/>
                                          </p:stCondLst>
                                        </p:cTn>
                                        <p:tgtEl>
                                          <p:spTgt spid="165"/>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228"/>
                                        </p:tgtEl>
                                      </p:cBhvr>
                                    </p:animEffect>
                                    <p:set>
                                      <p:cBhvr>
                                        <p:cTn id="127" dur="1" fill="hold">
                                          <p:stCondLst>
                                            <p:cond delay="499"/>
                                          </p:stCondLst>
                                        </p:cTn>
                                        <p:tgtEl>
                                          <p:spTgt spid="228"/>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135"/>
                                        </p:tgtEl>
                                      </p:cBhvr>
                                    </p:animEffect>
                                    <p:set>
                                      <p:cBhvr>
                                        <p:cTn id="130" dur="1" fill="hold">
                                          <p:stCondLst>
                                            <p:cond delay="499"/>
                                          </p:stCondLst>
                                        </p:cTn>
                                        <p:tgtEl>
                                          <p:spTgt spid="135"/>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20"/>
                                        </p:tgtEl>
                                      </p:cBhvr>
                                    </p:animEffect>
                                    <p:set>
                                      <p:cBhvr>
                                        <p:cTn id="133" dur="1" fill="hold">
                                          <p:stCondLst>
                                            <p:cond delay="499"/>
                                          </p:stCondLst>
                                        </p:cTn>
                                        <p:tgtEl>
                                          <p:spTgt spid="120"/>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60"/>
                                        </p:tgtEl>
                                      </p:cBhvr>
                                    </p:animEffect>
                                    <p:set>
                                      <p:cBhvr>
                                        <p:cTn id="136" dur="1" fill="hold">
                                          <p:stCondLst>
                                            <p:cond delay="499"/>
                                          </p:stCondLst>
                                        </p:cTn>
                                        <p:tgtEl>
                                          <p:spTgt spid="16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4"/>
                                        </p:tgtEl>
                                        <p:attrNameLst>
                                          <p:attrName>style.visibility</p:attrName>
                                        </p:attrNameLst>
                                      </p:cBhvr>
                                      <p:to>
                                        <p:strVal val="visible"/>
                                      </p:to>
                                    </p:set>
                                    <p:animEffect transition="in" filter="fade">
                                      <p:cBhvr>
                                        <p:cTn id="1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9" grpId="0" animBg="1"/>
      <p:bldP spid="135" grpId="0" animBg="1"/>
      <p:bldP spid="135" grpId="1" animBg="1"/>
      <p:bldP spid="157" grpId="0" animBg="1"/>
      <p:bldP spid="158" grpId="0" animBg="1"/>
      <p:bldP spid="160" grpId="0" animBg="1"/>
      <p:bldP spid="160" grpId="1" animBg="1"/>
      <p:bldP spid="197" grpId="0" animBg="1"/>
      <p:bldP spid="200"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030B-7CE7-49BB-B9F9-65100DDCE8A5}"/>
              </a:ext>
            </a:extLst>
          </p:cNvPr>
          <p:cNvSpPr>
            <a:spLocks noGrp="1"/>
          </p:cNvSpPr>
          <p:nvPr>
            <p:ph type="title"/>
          </p:nvPr>
        </p:nvSpPr>
        <p:spPr/>
        <p:txBody>
          <a:bodyPr/>
          <a:lstStyle/>
          <a:p>
            <a:r>
              <a:rPr lang="en-US"/>
              <a:t>ACR Build</a:t>
            </a:r>
          </a:p>
        </p:txBody>
      </p:sp>
      <p:sp>
        <p:nvSpPr>
          <p:cNvPr id="3" name="Text Placeholder 2">
            <a:extLst>
              <a:ext uri="{FF2B5EF4-FFF2-40B4-BE49-F238E27FC236}">
                <a16:creationId xmlns:a16="http://schemas.microsoft.com/office/drawing/2014/main" id="{EC9A7D1A-4BE6-45B2-ABF7-1B8EBB102EB5}"/>
              </a:ext>
            </a:extLst>
          </p:cNvPr>
          <p:cNvSpPr>
            <a:spLocks noGrp="1"/>
          </p:cNvSpPr>
          <p:nvPr>
            <p:ph type="body" sz="quarter" idx="10"/>
          </p:nvPr>
        </p:nvSpPr>
        <p:spPr>
          <a:xfrm>
            <a:off x="586390" y="1434370"/>
            <a:ext cx="11018520" cy="5761577"/>
          </a:xfrm>
        </p:spPr>
        <p:txBody>
          <a:bodyPr/>
          <a:lstStyle/>
          <a:p>
            <a:r>
              <a:rPr lang="en-US" dirty="0"/>
              <a:t>Native Container Build Service</a:t>
            </a:r>
          </a:p>
          <a:p>
            <a:r>
              <a:rPr lang="en-US" dirty="0"/>
              <a:t>	Follows </a:t>
            </a:r>
            <a:r>
              <a:rPr lang="en-US" b="1" dirty="0">
                <a:latin typeface="Courier New" panose="02070309020205020404" pitchFamily="49" charset="0"/>
                <a:cs typeface="Courier New" panose="02070309020205020404" pitchFamily="49" charset="0"/>
              </a:rPr>
              <a:t>docker build </a:t>
            </a:r>
            <a:r>
              <a:rPr lang="en-US" dirty="0"/>
              <a:t>semantics</a:t>
            </a:r>
          </a:p>
          <a:p>
            <a:r>
              <a:rPr lang="en-US" sz="2000" b="1" dirty="0">
                <a:latin typeface="Courier New" panose="02070309020205020404" pitchFamily="49" charset="0"/>
                <a:cs typeface="Courier New" panose="02070309020205020404" pitchFamily="49" charset="0"/>
              </a:rPr>
              <a:t>		docker build –t helloworld:v1 .</a:t>
            </a:r>
          </a:p>
          <a:p>
            <a:r>
              <a:rPr lang="en-US" sz="2000" b="1" dirty="0">
                <a:latin typeface="Courier New" panose="02070309020205020404" pitchFamily="49" charset="0"/>
                <a:cs typeface="Courier New" panose="02070309020205020404" pitchFamily="49" charset="0"/>
              </a:rPr>
              <a:t>		az acr build –t helloworld{{.Build.ID}} . </a:t>
            </a:r>
            <a:endParaRPr lang="en-US" sz="2000" dirty="0"/>
          </a:p>
          <a:p>
            <a:r>
              <a:rPr lang="en-US" dirty="0"/>
              <a:t>	Inner-loop pre check-in validations</a:t>
            </a:r>
          </a:p>
          <a:p>
            <a:r>
              <a:rPr lang="en-US" dirty="0"/>
              <a:t>	Trigger based builds (git commits, base image updates)</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az acr build-task create</a:t>
            </a:r>
            <a:b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br>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–-image 	</a:t>
            </a:r>
            <a:r>
              <a:rPr lang="en-US" sz="2000" b="1" dirty="0">
                <a:solidFill>
                  <a:srgbClr val="0070C0"/>
                </a:solidFill>
                <a:latin typeface="Courier New" panose="02070309020205020404" pitchFamily="49" charset="0"/>
                <a:cs typeface="Courier New" panose="02070309020205020404" pitchFamily="49" charset="0"/>
              </a:rPr>
              <a:t>helloworld{{.Build.ID}}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--name 	</a:t>
            </a:r>
            <a:r>
              <a:rPr lang="en-US" sz="2000" b="1" dirty="0" err="1">
                <a:solidFill>
                  <a:srgbClr val="0070C0"/>
                </a:solidFill>
                <a:latin typeface="Courier New" panose="02070309020205020404" pitchFamily="49" charset="0"/>
                <a:cs typeface="Courier New" panose="02070309020205020404" pitchFamily="49" charset="0"/>
              </a:rPr>
              <a:t>myBuildTask</a:t>
            </a:r>
            <a:endParaRPr lang="en-US" sz="2000" b="1" dirty="0">
              <a:solidFill>
                <a:srgbClr val="0070C0"/>
              </a:solidFill>
              <a:latin typeface="Courier New" panose="02070309020205020404" pitchFamily="49" charset="0"/>
              <a:cs typeface="Courier New" panose="02070309020205020404" pitchFamily="49" charset="0"/>
            </a:endParaRP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--registry </a:t>
            </a:r>
            <a:r>
              <a:rPr lang="en-US" sz="2000" b="1" dirty="0" err="1">
                <a:solidFill>
                  <a:srgbClr val="0070C0"/>
                </a:solidFill>
                <a:latin typeface="Courier New" panose="02070309020205020404" pitchFamily="49" charset="0"/>
                <a:cs typeface="Courier New" panose="02070309020205020404" pitchFamily="49" charset="0"/>
              </a:rPr>
              <a:t>jengademos</a:t>
            </a:r>
            <a:r>
              <a:rPr lang="en-US" sz="2000" b="1" dirty="0">
                <a:solidFill>
                  <a:srgbClr val="0070C0"/>
                </a:solidFill>
                <a:latin typeface="Courier New" panose="02070309020205020404" pitchFamily="49" charset="0"/>
                <a:cs typeface="Courier New" panose="02070309020205020404" pitchFamily="49" charset="0"/>
              </a:rPr>
              <a:t>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--context 	</a:t>
            </a:r>
            <a:r>
              <a:rPr lang="en-US" sz="2000" b="1" dirty="0">
                <a:solidFill>
                  <a:srgbClr val="0070C0"/>
                </a:solidFill>
                <a:latin typeface="Courier New" panose="02070309020205020404" pitchFamily="49" charset="0"/>
                <a:cs typeface="Courier New" panose="02070309020205020404" pitchFamily="49" charset="0"/>
              </a:rPr>
              <a:t>https://github.com/me/helloworld </a:t>
            </a:r>
          </a:p>
          <a:p>
            <a:pPr lvl="0"/>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--branch 	</a:t>
            </a:r>
            <a:r>
              <a:rPr lang="en-US" sz="2000" b="1" dirty="0">
                <a:solidFill>
                  <a:srgbClr val="0070C0"/>
                </a:solidFill>
                <a:latin typeface="Courier New" panose="02070309020205020404" pitchFamily="49" charset="0"/>
                <a:cs typeface="Courier New" panose="02070309020205020404" pitchFamily="49" charset="0"/>
              </a:rPr>
              <a:t>master</a:t>
            </a:r>
          </a:p>
          <a:p>
            <a:r>
              <a:rPr lang="en-US" sz="2000" b="1" dirty="0">
                <a:gradFill>
                  <a:gsLst>
                    <a:gs pos="1250">
                      <a:srgbClr val="1A1A1A"/>
                    </a:gs>
                    <a:gs pos="100000">
                      <a:srgbClr val="1A1A1A"/>
                    </a:gs>
                  </a:gsLst>
                  <a:lin ang="5400000" scaled="0"/>
                </a:gradFill>
                <a:latin typeface="Courier New" panose="02070309020205020404" pitchFamily="49" charset="0"/>
                <a:cs typeface="Courier New" panose="02070309020205020404" pitchFamily="49" charset="0"/>
              </a:rPr>
              <a:t>		 --git-access-token </a:t>
            </a:r>
            <a:r>
              <a:rPr lang="en-US" sz="2000" b="1" dirty="0">
                <a:solidFill>
                  <a:srgbClr val="0070C0"/>
                </a:solidFill>
                <a:latin typeface="Courier New" panose="02070309020205020404" pitchFamily="49" charset="0"/>
                <a:cs typeface="Courier New" panose="02070309020205020404" pitchFamily="49" charset="0"/>
              </a:rPr>
              <a:t>$PAT</a:t>
            </a:r>
          </a:p>
          <a:p>
            <a:endParaRPr lang="en-US" dirty="0"/>
          </a:p>
        </p:txBody>
      </p:sp>
      <p:pic>
        <p:nvPicPr>
          <p:cNvPr id="4" name="Graphic 3">
            <a:extLst>
              <a:ext uri="{FF2B5EF4-FFF2-40B4-BE49-F238E27FC236}">
                <a16:creationId xmlns:a16="http://schemas.microsoft.com/office/drawing/2014/main" id="{AC14EEFB-FA71-4094-9AC2-EF08C85788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3200" y="51206"/>
            <a:ext cx="1828800" cy="1828800"/>
          </a:xfrm>
          <a:prstGeom prst="rect">
            <a:avLst/>
          </a:prstGeom>
        </p:spPr>
      </p:pic>
    </p:spTree>
    <p:extLst>
      <p:ext uri="{BB962C8B-B14F-4D97-AF65-F5344CB8AC3E}">
        <p14:creationId xmlns:p14="http://schemas.microsoft.com/office/powerpoint/2010/main" val="39816331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D60A-8A68-4433-9782-4A84DA2EE6AB}"/>
              </a:ext>
            </a:extLst>
          </p:cNvPr>
          <p:cNvSpPr>
            <a:spLocks noGrp="1"/>
          </p:cNvSpPr>
          <p:nvPr>
            <p:ph type="title"/>
          </p:nvPr>
        </p:nvSpPr>
        <p:spPr>
          <a:xfrm>
            <a:off x="588263" y="457200"/>
            <a:ext cx="11018520" cy="553998"/>
          </a:xfrm>
        </p:spPr>
        <p:txBody>
          <a:bodyPr/>
          <a:lstStyle/>
          <a:p>
            <a:r>
              <a:rPr lang="en-US" dirty="0"/>
              <a:t>ACR Build: Container OS &amp; Framework Patching</a:t>
            </a:r>
          </a:p>
        </p:txBody>
      </p:sp>
      <p:pic>
        <p:nvPicPr>
          <p:cNvPr id="4" name="Graphic 3">
            <a:extLst>
              <a:ext uri="{FF2B5EF4-FFF2-40B4-BE49-F238E27FC236}">
                <a16:creationId xmlns:a16="http://schemas.microsoft.com/office/drawing/2014/main" id="{076C188D-59B8-4015-9D7D-BFD403BA90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045" y="2209800"/>
            <a:ext cx="1828800" cy="1828800"/>
          </a:xfrm>
          <a:prstGeom prst="rect">
            <a:avLst/>
          </a:prstGeom>
        </p:spPr>
      </p:pic>
      <p:pic>
        <p:nvPicPr>
          <p:cNvPr id="7" name="Picture 6">
            <a:extLst>
              <a:ext uri="{FF2B5EF4-FFF2-40B4-BE49-F238E27FC236}">
                <a16:creationId xmlns:a16="http://schemas.microsoft.com/office/drawing/2014/main" id="{943A1406-5808-4559-AD6B-C296733351A7}"/>
              </a:ext>
            </a:extLst>
          </p:cNvPr>
          <p:cNvPicPr>
            <a:picLocks noChangeAspect="1"/>
          </p:cNvPicPr>
          <p:nvPr/>
        </p:nvPicPr>
        <p:blipFill>
          <a:blip r:embed="rId4"/>
          <a:stretch>
            <a:fillRect/>
          </a:stretch>
        </p:blipFill>
        <p:spPr>
          <a:xfrm>
            <a:off x="1940949" y="4375884"/>
            <a:ext cx="845895" cy="840513"/>
          </a:xfrm>
          <a:prstGeom prst="rect">
            <a:avLst/>
          </a:prstGeom>
        </p:spPr>
      </p:pic>
      <p:pic>
        <p:nvPicPr>
          <p:cNvPr id="9" name="Graphic 8">
            <a:extLst>
              <a:ext uri="{FF2B5EF4-FFF2-40B4-BE49-F238E27FC236}">
                <a16:creationId xmlns:a16="http://schemas.microsoft.com/office/drawing/2014/main" id="{621C1734-41AB-4B32-9390-93878843E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3629" y="1914063"/>
            <a:ext cx="2420274" cy="2420274"/>
          </a:xfrm>
          <a:prstGeom prst="rect">
            <a:avLst/>
          </a:prstGeom>
        </p:spPr>
      </p:pic>
      <p:grpSp>
        <p:nvGrpSpPr>
          <p:cNvPr id="31" name="Group 30">
            <a:extLst>
              <a:ext uri="{FF2B5EF4-FFF2-40B4-BE49-F238E27FC236}">
                <a16:creationId xmlns:a16="http://schemas.microsoft.com/office/drawing/2014/main" id="{7424A6A9-38ED-4BB4-9E01-F45EE413896A}"/>
              </a:ext>
            </a:extLst>
          </p:cNvPr>
          <p:cNvGrpSpPr/>
          <p:nvPr/>
        </p:nvGrpSpPr>
        <p:grpSpPr>
          <a:xfrm>
            <a:off x="910094" y="2049251"/>
            <a:ext cx="2875822" cy="985885"/>
            <a:chOff x="910094" y="2049251"/>
            <a:chExt cx="2875822" cy="985885"/>
          </a:xfrm>
        </p:grpSpPr>
        <p:pic>
          <p:nvPicPr>
            <p:cNvPr id="5" name="Graphic 4">
              <a:extLst>
                <a:ext uri="{FF2B5EF4-FFF2-40B4-BE49-F238E27FC236}">
                  <a16:creationId xmlns:a16="http://schemas.microsoft.com/office/drawing/2014/main" id="{74DC6FCE-D771-4C64-B711-44973FF87B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370" y="2049251"/>
              <a:ext cx="900546" cy="900546"/>
            </a:xfrm>
            <a:prstGeom prst="rect">
              <a:avLst/>
            </a:prstGeom>
          </p:spPr>
        </p:pic>
        <p:grpSp>
          <p:nvGrpSpPr>
            <p:cNvPr id="25" name="Group 24">
              <a:extLst>
                <a:ext uri="{FF2B5EF4-FFF2-40B4-BE49-F238E27FC236}">
                  <a16:creationId xmlns:a16="http://schemas.microsoft.com/office/drawing/2014/main" id="{A9E44DFD-BFD9-4A83-AB9D-F7E1AA784B4B}"/>
                </a:ext>
              </a:extLst>
            </p:cNvPr>
            <p:cNvGrpSpPr/>
            <p:nvPr/>
          </p:nvGrpSpPr>
          <p:grpSpPr>
            <a:xfrm>
              <a:off x="910094" y="2132026"/>
              <a:ext cx="1144645" cy="883246"/>
              <a:chOff x="1577773" y="2029935"/>
              <a:chExt cx="1144645" cy="883246"/>
            </a:xfrm>
          </p:grpSpPr>
          <p:pic>
            <p:nvPicPr>
              <p:cNvPr id="8" name="Picture 7" descr="Image result for docker hub logo">
                <a:extLst>
                  <a:ext uri="{FF2B5EF4-FFF2-40B4-BE49-F238E27FC236}">
                    <a16:creationId xmlns:a16="http://schemas.microsoft.com/office/drawing/2014/main" id="{5FA6AA12-CEDA-4894-B28D-95779B22A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2C9E09E-62CD-4796-AB38-9FF5A207B3D4}"/>
                  </a:ext>
                </a:extLst>
              </p:cNvPr>
              <p:cNvSpPr/>
              <p:nvPr/>
            </p:nvSpPr>
            <p:spPr>
              <a:xfrm>
                <a:off x="1694724" y="2636182"/>
                <a:ext cx="913904"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Docker Hub</a:t>
                </a:r>
              </a:p>
            </p:txBody>
          </p:sp>
        </p:grpSp>
        <p:pic>
          <p:nvPicPr>
            <p:cNvPr id="24" name="Picture 23">
              <a:extLst>
                <a:ext uri="{FF2B5EF4-FFF2-40B4-BE49-F238E27FC236}">
                  <a16:creationId xmlns:a16="http://schemas.microsoft.com/office/drawing/2014/main" id="{280672FB-402F-4723-AFBF-D609952DBFA4}"/>
                </a:ext>
              </a:extLst>
            </p:cNvPr>
            <p:cNvPicPr>
              <a:picLocks noChangeAspect="1"/>
            </p:cNvPicPr>
            <p:nvPr/>
          </p:nvPicPr>
          <p:blipFill>
            <a:blip r:embed="rId8"/>
            <a:stretch>
              <a:fillRect/>
            </a:stretch>
          </p:blipFill>
          <p:spPr>
            <a:xfrm>
              <a:off x="2183697" y="2132026"/>
              <a:ext cx="702671" cy="686215"/>
            </a:xfrm>
            <a:prstGeom prst="rect">
              <a:avLst/>
            </a:prstGeom>
          </p:spPr>
        </p:pic>
        <p:sp>
          <p:nvSpPr>
            <p:cNvPr id="26" name="Rectangle 25">
              <a:extLst>
                <a:ext uri="{FF2B5EF4-FFF2-40B4-BE49-F238E27FC236}">
                  <a16:creationId xmlns:a16="http://schemas.microsoft.com/office/drawing/2014/main" id="{2A373808-1E84-4B71-A3C3-B73B1890A3F7}"/>
                </a:ext>
              </a:extLst>
            </p:cNvPr>
            <p:cNvSpPr/>
            <p:nvPr/>
          </p:nvSpPr>
          <p:spPr>
            <a:xfrm>
              <a:off x="2263947" y="2738273"/>
              <a:ext cx="481222"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MCR</a:t>
              </a:r>
            </a:p>
          </p:txBody>
        </p:sp>
        <p:sp>
          <p:nvSpPr>
            <p:cNvPr id="27" name="Rectangle 26">
              <a:extLst>
                <a:ext uri="{FF2B5EF4-FFF2-40B4-BE49-F238E27FC236}">
                  <a16:creationId xmlns:a16="http://schemas.microsoft.com/office/drawing/2014/main" id="{B1DC13E2-5246-4EA0-8BD5-BF8E0AEF51A0}"/>
                </a:ext>
              </a:extLst>
            </p:cNvPr>
            <p:cNvSpPr/>
            <p:nvPr/>
          </p:nvSpPr>
          <p:spPr>
            <a:xfrm>
              <a:off x="3118916" y="2738273"/>
              <a:ext cx="438390" cy="276999"/>
            </a:xfrm>
            <a:prstGeom prst="rect">
              <a:avLst/>
            </a:prstGeom>
          </p:spPr>
          <p:txBody>
            <a:bodyPr wrap="none">
              <a:spAutoFit/>
            </a:bodyPr>
            <a:lstStyle/>
            <a:p>
              <a:pPr algn="ctr" defTabSz="914377"/>
              <a:r>
                <a:rPr lang="en-US" sz="1200" dirty="0">
                  <a:solidFill>
                    <a:sysClr val="windowText" lastClr="000000"/>
                  </a:solidFill>
                  <a:latin typeface="Calibri" panose="020F0502020204030204"/>
                </a:rPr>
                <a:t>ACR</a:t>
              </a:r>
            </a:p>
          </p:txBody>
        </p:sp>
        <p:sp>
          <p:nvSpPr>
            <p:cNvPr id="28" name="Lightning Bolt 27">
              <a:extLst>
                <a:ext uri="{FF2B5EF4-FFF2-40B4-BE49-F238E27FC236}">
                  <a16:creationId xmlns:a16="http://schemas.microsoft.com/office/drawing/2014/main" id="{0E18C73F-7BA1-43CB-8626-F8B0BC58EE71}"/>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
        <p:nvSpPr>
          <p:cNvPr id="30" name="Lightning Bolt 29">
            <a:extLst>
              <a:ext uri="{FF2B5EF4-FFF2-40B4-BE49-F238E27FC236}">
                <a16:creationId xmlns:a16="http://schemas.microsoft.com/office/drawing/2014/main" id="{DEEE2A81-6626-4865-B444-7326BE67EC57}"/>
              </a:ext>
            </a:extLst>
          </p:cNvPr>
          <p:cNvSpPr/>
          <p:nvPr/>
        </p:nvSpPr>
        <p:spPr>
          <a:xfrm>
            <a:off x="2682715" y="4449888"/>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2" name="Rectangle 31">
            <a:extLst>
              <a:ext uri="{FF2B5EF4-FFF2-40B4-BE49-F238E27FC236}">
                <a16:creationId xmlns:a16="http://schemas.microsoft.com/office/drawing/2014/main" id="{F9432CA9-FB17-4370-AE7E-6778CE88C267}"/>
              </a:ext>
            </a:extLst>
          </p:cNvPr>
          <p:cNvSpPr/>
          <p:nvPr/>
        </p:nvSpPr>
        <p:spPr bwMode="auto">
          <a:xfrm>
            <a:off x="910094" y="1598999"/>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Registries</a:t>
            </a:r>
          </a:p>
        </p:txBody>
      </p:sp>
      <p:sp>
        <p:nvSpPr>
          <p:cNvPr id="33" name="Rectangle 32">
            <a:extLst>
              <a:ext uri="{FF2B5EF4-FFF2-40B4-BE49-F238E27FC236}">
                <a16:creationId xmlns:a16="http://schemas.microsoft.com/office/drawing/2014/main" id="{13E4B48A-1E2C-46A5-91B6-8BA9ED83FCA5}"/>
              </a:ext>
            </a:extLst>
          </p:cNvPr>
          <p:cNvSpPr/>
          <p:nvPr/>
        </p:nvSpPr>
        <p:spPr bwMode="auto">
          <a:xfrm>
            <a:off x="903034" y="3861937"/>
            <a:ext cx="3006586" cy="1593782"/>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SCC Providers</a:t>
            </a:r>
          </a:p>
        </p:txBody>
      </p:sp>
      <p:pic>
        <p:nvPicPr>
          <p:cNvPr id="34" name="Picture 2" descr="Related image">
            <a:extLst>
              <a:ext uri="{FF2B5EF4-FFF2-40B4-BE49-F238E27FC236}">
                <a16:creationId xmlns:a16="http://schemas.microsoft.com/office/drawing/2014/main" id="{C067C7DD-3B2F-4A21-9BE2-7E14ED30D0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579" t="19617" r="25733" b="15444"/>
          <a:stretch/>
        </p:blipFill>
        <p:spPr bwMode="auto">
          <a:xfrm>
            <a:off x="3731765" y="-515461"/>
            <a:ext cx="403638" cy="3983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linux icon">
            <a:extLst>
              <a:ext uri="{FF2B5EF4-FFF2-40B4-BE49-F238E27FC236}">
                <a16:creationId xmlns:a16="http://schemas.microsoft.com/office/drawing/2014/main" id="{697C487A-E28D-45A3-8546-51A1E2CE6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5363" y="-527348"/>
            <a:ext cx="401442" cy="40144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2D4AE8B8-95E2-462E-A0B7-91BB7A58E466}"/>
              </a:ext>
            </a:extLst>
          </p:cNvPr>
          <p:cNvSpPr/>
          <p:nvPr/>
        </p:nvSpPr>
        <p:spPr>
          <a:xfrm>
            <a:off x="4096556" y="-469212"/>
            <a:ext cx="623889" cy="369332"/>
          </a:xfrm>
          <a:prstGeom prst="rect">
            <a:avLst/>
          </a:prstGeom>
        </p:spPr>
        <p:txBody>
          <a:bodyPr wrap="none">
            <a:spAutoFit/>
          </a:bodyPr>
          <a:lstStyle/>
          <a:p>
            <a:r>
              <a:rPr lang="en-US" b="1" dirty="0"/>
              <a:t>.NET</a:t>
            </a:r>
          </a:p>
        </p:txBody>
      </p:sp>
      <p:pic>
        <p:nvPicPr>
          <p:cNvPr id="37" name="Picture 8" descr="Image result for java icon">
            <a:extLst>
              <a:ext uri="{FF2B5EF4-FFF2-40B4-BE49-F238E27FC236}">
                <a16:creationId xmlns:a16="http://schemas.microsoft.com/office/drawing/2014/main" id="{20C13A5C-396F-4ED7-B302-D6CA3B2439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7446" y="-580243"/>
            <a:ext cx="526360" cy="5263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74872C2-851F-4E99-BB3D-47E66EF6B758}"/>
              </a:ext>
            </a:extLst>
          </p:cNvPr>
          <p:cNvPicPr>
            <a:picLocks noChangeAspect="1"/>
          </p:cNvPicPr>
          <p:nvPr/>
        </p:nvPicPr>
        <p:blipFill>
          <a:blip r:embed="rId12"/>
          <a:stretch>
            <a:fillRect/>
          </a:stretch>
        </p:blipFill>
        <p:spPr>
          <a:xfrm>
            <a:off x="2406327" y="-402905"/>
            <a:ext cx="452178" cy="276999"/>
          </a:xfrm>
          <a:prstGeom prst="rect">
            <a:avLst/>
          </a:prstGeom>
        </p:spPr>
      </p:pic>
      <p:pic>
        <p:nvPicPr>
          <p:cNvPr id="41" name="Picture 40">
            <a:extLst>
              <a:ext uri="{FF2B5EF4-FFF2-40B4-BE49-F238E27FC236}">
                <a16:creationId xmlns:a16="http://schemas.microsoft.com/office/drawing/2014/main" id="{6706EC91-C366-4BA0-A5A4-814F14DB0937}"/>
              </a:ext>
            </a:extLst>
          </p:cNvPr>
          <p:cNvPicPr>
            <a:picLocks noChangeAspect="1"/>
          </p:cNvPicPr>
          <p:nvPr/>
        </p:nvPicPr>
        <p:blipFill>
          <a:blip r:embed="rId13"/>
          <a:stretch>
            <a:fillRect/>
          </a:stretch>
        </p:blipFill>
        <p:spPr>
          <a:xfrm>
            <a:off x="5624266" y="-536615"/>
            <a:ext cx="439103" cy="439103"/>
          </a:xfrm>
          <a:prstGeom prst="rect">
            <a:avLst/>
          </a:prstGeom>
        </p:spPr>
      </p:pic>
      <p:cxnSp>
        <p:nvCxnSpPr>
          <p:cNvPr id="43" name="Straight Arrow Connector 42">
            <a:extLst>
              <a:ext uri="{FF2B5EF4-FFF2-40B4-BE49-F238E27FC236}">
                <a16:creationId xmlns:a16="http://schemas.microsoft.com/office/drawing/2014/main" id="{1EA26DAF-4150-4148-98CC-76357ED76293}"/>
              </a:ext>
            </a:extLst>
          </p:cNvPr>
          <p:cNvCxnSpPr>
            <a:cxnSpLocks/>
            <a:stCxn id="33" idx="3"/>
            <a:endCxn id="4" idx="1"/>
          </p:cNvCxnSpPr>
          <p:nvPr/>
        </p:nvCxnSpPr>
        <p:spPr>
          <a:xfrm flipV="1">
            <a:off x="3909620" y="3124200"/>
            <a:ext cx="1166425" cy="1534628"/>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42B7CA-5546-42A3-A9ED-34734F252183}"/>
              </a:ext>
            </a:extLst>
          </p:cNvPr>
          <p:cNvCxnSpPr>
            <a:cxnSpLocks/>
            <a:stCxn id="32" idx="3"/>
            <a:endCxn id="4" idx="1"/>
          </p:cNvCxnSpPr>
          <p:nvPr/>
        </p:nvCxnSpPr>
        <p:spPr>
          <a:xfrm>
            <a:off x="3916680" y="2395890"/>
            <a:ext cx="1159365" cy="72831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9BBC71-A0D3-483F-83EB-D7A4D560A90B}"/>
              </a:ext>
            </a:extLst>
          </p:cNvPr>
          <p:cNvCxnSpPr>
            <a:cxnSpLocks/>
            <a:stCxn id="4" idx="3"/>
            <a:endCxn id="9" idx="1"/>
          </p:cNvCxnSpPr>
          <p:nvPr/>
        </p:nvCxnSpPr>
        <p:spPr>
          <a:xfrm>
            <a:off x="6904845" y="3124200"/>
            <a:ext cx="1038784" cy="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2925D7-548D-42D2-A13A-0216FED48ED0}"/>
              </a:ext>
            </a:extLst>
          </p:cNvPr>
          <p:cNvSpPr/>
          <p:nvPr/>
        </p:nvSpPr>
        <p:spPr>
          <a:xfrm>
            <a:off x="5400401" y="4071714"/>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sp>
        <p:nvSpPr>
          <p:cNvPr id="58" name="Rectangle 57">
            <a:extLst>
              <a:ext uri="{FF2B5EF4-FFF2-40B4-BE49-F238E27FC236}">
                <a16:creationId xmlns:a16="http://schemas.microsoft.com/office/drawing/2014/main" id="{2D47B626-A839-4D00-A113-76337E584A5C}"/>
              </a:ext>
            </a:extLst>
          </p:cNvPr>
          <p:cNvSpPr/>
          <p:nvPr/>
        </p:nvSpPr>
        <p:spPr>
          <a:xfrm>
            <a:off x="8407125" y="4012497"/>
            <a:ext cx="1905522" cy="646331"/>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Azure </a:t>
            </a:r>
            <a:br>
              <a:rPr lang="en-US" sz="1800" dirty="0">
                <a:solidFill>
                  <a:sysClr val="windowText" lastClr="000000"/>
                </a:solidFill>
                <a:latin typeface="Calibri" panose="020F0502020204030204"/>
              </a:rPr>
            </a:br>
            <a:r>
              <a:rPr lang="en-US" sz="1800" dirty="0">
                <a:solidFill>
                  <a:sysClr val="windowText" lastClr="000000"/>
                </a:solidFill>
                <a:latin typeface="Calibri" panose="020F0502020204030204"/>
              </a:rPr>
              <a:t>Container Registry</a:t>
            </a:r>
          </a:p>
        </p:txBody>
      </p:sp>
      <p:sp>
        <p:nvSpPr>
          <p:cNvPr id="59" name="Rectangle 58">
            <a:extLst>
              <a:ext uri="{FF2B5EF4-FFF2-40B4-BE49-F238E27FC236}">
                <a16:creationId xmlns:a16="http://schemas.microsoft.com/office/drawing/2014/main" id="{25701724-B8F8-4B3E-9EB6-3C77463DE944}"/>
              </a:ext>
            </a:extLst>
          </p:cNvPr>
          <p:cNvSpPr/>
          <p:nvPr/>
        </p:nvSpPr>
        <p:spPr>
          <a:xfrm>
            <a:off x="181747" y="3330442"/>
            <a:ext cx="1442574"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Build Triggers</a:t>
            </a:r>
          </a:p>
        </p:txBody>
      </p:sp>
      <p:sp>
        <p:nvSpPr>
          <p:cNvPr id="60" name="Rectangle 59">
            <a:extLst>
              <a:ext uri="{FF2B5EF4-FFF2-40B4-BE49-F238E27FC236}">
                <a16:creationId xmlns:a16="http://schemas.microsoft.com/office/drawing/2014/main" id="{68E4781A-E449-4357-B4ED-8120490BB963}"/>
              </a:ext>
            </a:extLst>
          </p:cNvPr>
          <p:cNvSpPr/>
          <p:nvPr/>
        </p:nvSpPr>
        <p:spPr>
          <a:xfrm>
            <a:off x="5198224" y="6216134"/>
            <a:ext cx="1795556"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hlinkClick r:id="rId14" action="ppaction://hlinkfile"/>
              </a:rPr>
              <a:t>aka.ms/acr/build</a:t>
            </a:r>
            <a:endParaRPr lang="en-US" sz="1800" dirty="0">
              <a:solidFill>
                <a:sysClr val="windowText" lastClr="000000"/>
              </a:solidFill>
              <a:latin typeface="Calibri" panose="020F0502020204030204"/>
            </a:endParaRPr>
          </a:p>
        </p:txBody>
      </p:sp>
    </p:spTree>
    <p:extLst>
      <p:ext uri="{BB962C8B-B14F-4D97-AF65-F5344CB8AC3E}">
        <p14:creationId xmlns:p14="http://schemas.microsoft.com/office/powerpoint/2010/main" val="20348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accel="50000" decel="50000" fill="hold" nodeType="withEffect">
                                  <p:stCondLst>
                                    <p:cond delay="0"/>
                                  </p:stCondLst>
                                  <p:childTnLst>
                                    <p:animMotion origin="layout" path="M -4.44444E-6 -3.7037E-7 L 0.21928 0.30988 " pathEditMode="relative" rAng="0" ptsTypes="AA">
                                      <p:cBhvr>
                                        <p:cTn id="9" dur="1500" fill="hold"/>
                                        <p:tgtEl>
                                          <p:spTgt spid="34"/>
                                        </p:tgtEl>
                                        <p:attrNameLst>
                                          <p:attrName>ppt_x</p:attrName>
                                          <p:attrName>ppt_y</p:attrName>
                                        </p:attrNameLst>
                                      </p:cBhvr>
                                      <p:rCtr x="10955" y="15494"/>
                                    </p:animMotion>
                                  </p:childTnLst>
                                </p:cTn>
                              </p:par>
                              <p:par>
                                <p:cTn id="10" presetID="10" presetClass="exit" presetSubtype="0" fill="hold" nodeType="withEffect">
                                  <p:stCondLst>
                                    <p:cond delay="1000"/>
                                  </p:stCondLst>
                                  <p:childTnLst>
                                    <p:animEffect transition="out" filter="fade">
                                      <p:cBhvr>
                                        <p:cTn id="11" dur="500"/>
                                        <p:tgtEl>
                                          <p:spTgt spid="34"/>
                                        </p:tgtEl>
                                      </p:cBhvr>
                                    </p:animEffect>
                                    <p:set>
                                      <p:cBhvr>
                                        <p:cTn id="12" dur="1" fill="hold">
                                          <p:stCondLst>
                                            <p:cond delay="499"/>
                                          </p:stCondLst>
                                        </p:cTn>
                                        <p:tgtEl>
                                          <p:spTgt spid="34"/>
                                        </p:tgtEl>
                                        <p:attrNameLst>
                                          <p:attrName>style.visibility</p:attrName>
                                        </p:attrNameLst>
                                      </p:cBhvr>
                                      <p:to>
                                        <p:strVal val="hidden"/>
                                      </p:to>
                                    </p:se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42" presetClass="path" presetSubtype="0" accel="50000" decel="50000" fill="hold" nodeType="withEffect">
                                  <p:stCondLst>
                                    <p:cond delay="0"/>
                                  </p:stCondLst>
                                  <p:childTnLst>
                                    <p:animMotion origin="layout" path="M -1.94444E-6 9.87654E-7 L 0.18403 0.31049 " pathEditMode="relative" rAng="0" ptsTypes="AA">
                                      <p:cBhvr>
                                        <p:cTn id="18" dur="1500" fill="hold"/>
                                        <p:tgtEl>
                                          <p:spTgt spid="35"/>
                                        </p:tgtEl>
                                        <p:attrNameLst>
                                          <p:attrName>ppt_x</p:attrName>
                                          <p:attrName>ppt_y</p:attrName>
                                        </p:attrNameLst>
                                      </p:cBhvr>
                                      <p:rCtr x="9201" y="15525"/>
                                    </p:animMotion>
                                  </p:childTnLst>
                                </p:cTn>
                              </p:par>
                              <p:par>
                                <p:cTn id="19" presetID="10" presetClass="exit" presetSubtype="0" fill="hold" nodeType="withEffect">
                                  <p:stCondLst>
                                    <p:cond delay="1100"/>
                                  </p:stCondLst>
                                  <p:childTnLst>
                                    <p:animEffect transition="out" filter="fade">
                                      <p:cBhvr>
                                        <p:cTn id="20" dur="500"/>
                                        <p:tgtEl>
                                          <p:spTgt spid="35"/>
                                        </p:tgtEl>
                                      </p:cBhvr>
                                    </p:animEffect>
                                    <p:set>
                                      <p:cBhvr>
                                        <p:cTn id="21" dur="1" fill="hold">
                                          <p:stCondLst>
                                            <p:cond delay="499"/>
                                          </p:stCondLst>
                                        </p:cTn>
                                        <p:tgtEl>
                                          <p:spTgt spid="35"/>
                                        </p:tgtEl>
                                        <p:attrNameLst>
                                          <p:attrName>style.visibility</p:attrName>
                                        </p:attrNameLst>
                                      </p:cBhvr>
                                      <p:to>
                                        <p:strVal val="hidden"/>
                                      </p:to>
                                    </p:set>
                                  </p:childTnLst>
                                </p:cTn>
                              </p:par>
                            </p:childTnLst>
                          </p:cTn>
                        </p:par>
                        <p:par>
                          <p:cTn id="22" fill="hold">
                            <p:stCondLst>
                              <p:cond delay="3100"/>
                            </p:stCondLst>
                            <p:childTnLst>
                              <p:par>
                                <p:cTn id="23" presetID="10"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42" presetClass="path" presetSubtype="0" accel="50000" decel="50000" fill="hold" nodeType="withEffect">
                                  <p:stCondLst>
                                    <p:cond delay="0"/>
                                  </p:stCondLst>
                                  <p:childTnLst>
                                    <p:animMotion origin="layout" path="M 2.5E-6 -2.96296E-6 L 0.19826 0.21914 " pathEditMode="relative" rAng="0" ptsTypes="AA">
                                      <p:cBhvr>
                                        <p:cTn id="27" dur="1500" fill="hold"/>
                                        <p:tgtEl>
                                          <p:spTgt spid="37"/>
                                        </p:tgtEl>
                                        <p:attrNameLst>
                                          <p:attrName>ppt_x</p:attrName>
                                          <p:attrName>ppt_y</p:attrName>
                                        </p:attrNameLst>
                                      </p:cBhvr>
                                      <p:rCtr x="9913" y="10957"/>
                                    </p:animMotion>
                                  </p:childTnLst>
                                </p:cTn>
                              </p:par>
                              <p:par>
                                <p:cTn id="28" presetID="10" presetClass="exit" presetSubtype="0" fill="hold" nodeType="withEffect">
                                  <p:stCondLst>
                                    <p:cond delay="1000"/>
                                  </p:stCondLst>
                                  <p:childTnLst>
                                    <p:animEffect transition="out" filter="fade">
                                      <p:cBhvr>
                                        <p:cTn id="29" dur="500"/>
                                        <p:tgtEl>
                                          <p:spTgt spid="37"/>
                                        </p:tgtEl>
                                      </p:cBhvr>
                                    </p:animEffect>
                                    <p:set>
                                      <p:cBhvr>
                                        <p:cTn id="30" dur="1" fill="hold">
                                          <p:stCondLst>
                                            <p:cond delay="499"/>
                                          </p:stCondLst>
                                        </p:cTn>
                                        <p:tgtEl>
                                          <p:spTgt spid="37"/>
                                        </p:tgtEl>
                                        <p:attrNameLst>
                                          <p:attrName>style.visibility</p:attrName>
                                        </p:attrNameLst>
                                      </p:cBhvr>
                                      <p:to>
                                        <p:strVal val="hidden"/>
                                      </p:to>
                                    </p:set>
                                  </p:childTnLst>
                                </p:cTn>
                              </p:par>
                            </p:childTnLst>
                          </p:cTn>
                        </p:par>
                        <p:par>
                          <p:cTn id="31" fill="hold">
                            <p:stCondLst>
                              <p:cond delay="4600"/>
                            </p:stCondLst>
                            <p:childTnLst>
                              <p:par>
                                <p:cTn id="32" presetID="10" presetClass="entr" presetSubtype="0" fill="hold" grpId="1"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42" presetClass="path" presetSubtype="0" accel="50000" decel="50000" fill="hold" grpId="0" nodeType="withEffect">
                                  <p:stCondLst>
                                    <p:cond delay="0"/>
                                  </p:stCondLst>
                                  <p:childTnLst>
                                    <p:animMotion origin="layout" path="M 1.94444E-6 -4.93827E-7 L 0.15903 0.22994 " pathEditMode="relative" rAng="0" ptsTypes="AA">
                                      <p:cBhvr>
                                        <p:cTn id="36" dur="1500" fill="hold"/>
                                        <p:tgtEl>
                                          <p:spTgt spid="36"/>
                                        </p:tgtEl>
                                        <p:attrNameLst>
                                          <p:attrName>ppt_x</p:attrName>
                                          <p:attrName>ppt_y</p:attrName>
                                        </p:attrNameLst>
                                      </p:cBhvr>
                                      <p:rCtr x="7951" y="11481"/>
                                    </p:animMotion>
                                  </p:childTnLst>
                                </p:cTn>
                              </p:par>
                              <p:par>
                                <p:cTn id="37" presetID="10" presetClass="exit" presetSubtype="0" fill="hold" grpId="2" nodeType="withEffect">
                                  <p:stCondLst>
                                    <p:cond delay="100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6"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6675120" cy="1231106"/>
          </a:xfrm>
        </p:spPr>
        <p:txBody>
          <a:bodyPr/>
          <a:lstStyle/>
          <a:p>
            <a:r>
              <a:rPr lang="en-US"/>
              <a:t>ACR Build</a:t>
            </a:r>
          </a:p>
          <a:p>
            <a:r>
              <a:rPr lang="en-US"/>
              <a:t>	Inner loop</a:t>
            </a:r>
          </a:p>
          <a:p>
            <a:r>
              <a:rPr lang="en-US"/>
              <a:t>	trigger builds on git commits</a:t>
            </a:r>
          </a:p>
          <a:p>
            <a:r>
              <a:rPr lang="en-US" i="1"/>
              <a:t>	but, wait, there’s more…</a:t>
            </a:r>
          </a:p>
        </p:txBody>
      </p:sp>
      <p:pic>
        <p:nvPicPr>
          <p:cNvPr id="5" name="Graphic 4">
            <a:extLst>
              <a:ext uri="{FF2B5EF4-FFF2-40B4-BE49-F238E27FC236}">
                <a16:creationId xmlns:a16="http://schemas.microsoft.com/office/drawing/2014/main" id="{5CAA6DAB-A7EC-45D3-9336-A312E16C73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4959" y="2623707"/>
            <a:ext cx="1816227" cy="1816227"/>
          </a:xfrm>
          <a:prstGeom prst="rect">
            <a:avLst/>
          </a:prstGeom>
        </p:spPr>
      </p:pic>
    </p:spTree>
    <p:extLst>
      <p:ext uri="{BB962C8B-B14F-4D97-AF65-F5344CB8AC3E}">
        <p14:creationId xmlns:p14="http://schemas.microsoft.com/office/powerpoint/2010/main" val="16207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318CE-7D0F-437D-B3BA-C91AD491CE75}"/>
              </a:ext>
            </a:extLst>
          </p:cNvPr>
          <p:cNvSpPr>
            <a:spLocks noGrp="1"/>
          </p:cNvSpPr>
          <p:nvPr>
            <p:ph type="title"/>
          </p:nvPr>
        </p:nvSpPr>
        <p:spPr/>
        <p:txBody>
          <a:bodyPr/>
          <a:lstStyle/>
          <a:p>
            <a:r>
              <a:rPr lang="en-US"/>
              <a:t>I want a CLI to test building images, </a:t>
            </a:r>
            <a:br>
              <a:rPr lang="en-US"/>
            </a:br>
            <a:r>
              <a:rPr lang="en-US"/>
              <a:t>    before I commit my code (Inner Loop)</a:t>
            </a:r>
          </a:p>
        </p:txBody>
      </p:sp>
      <p:sp>
        <p:nvSpPr>
          <p:cNvPr id="3" name="Content Placeholder 2">
            <a:extLst>
              <a:ext uri="{FF2B5EF4-FFF2-40B4-BE49-F238E27FC236}">
                <a16:creationId xmlns:a16="http://schemas.microsoft.com/office/drawing/2014/main" id="{1E964ADF-821C-4AC1-965E-D1A7CE97CE05}"/>
              </a:ext>
            </a:extLst>
          </p:cNvPr>
          <p:cNvSpPr>
            <a:spLocks noGrp="1"/>
          </p:cNvSpPr>
          <p:nvPr>
            <p:ph idx="1"/>
          </p:nvPr>
        </p:nvSpPr>
        <p:spPr/>
        <p:txBody>
          <a:bodyPr/>
          <a:lstStyle/>
          <a:p>
            <a:pPr lvl="0"/>
            <a:endParaRPr lang="en-US"/>
          </a:p>
          <a:p>
            <a:endParaRPr lang="en-US"/>
          </a:p>
        </p:txBody>
      </p:sp>
      <p:sp>
        <p:nvSpPr>
          <p:cNvPr id="4" name="Content Placeholder 2">
            <a:extLst>
              <a:ext uri="{FF2B5EF4-FFF2-40B4-BE49-F238E27FC236}">
                <a16:creationId xmlns:a16="http://schemas.microsoft.com/office/drawing/2014/main" id="{2A01FFEF-E2D7-4597-8056-5693DEB054B9}"/>
              </a:ext>
            </a:extLst>
          </p:cNvPr>
          <p:cNvSpPr txBox="1">
            <a:spLocks/>
          </p:cNvSpPr>
          <p:nvPr/>
        </p:nvSpPr>
        <p:spPr>
          <a:xfrm>
            <a:off x="838200" y="1587773"/>
            <a:ext cx="10515600" cy="4905102"/>
          </a:xfrm>
          <a:prstGeom prst="rect">
            <a:avLst/>
          </a:prstGeom>
          <a:solidFill>
            <a:schemeClr val="tx1"/>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err="1">
                <a:solidFill>
                  <a:schemeClr val="bg1"/>
                </a:solidFill>
                <a:latin typeface="Consolas" panose="020B0609020204030204" pitchFamily="49" charset="0"/>
              </a:rPr>
              <a:t>docker</a:t>
            </a:r>
            <a:r>
              <a:rPr lang="en-US" sz="2000" b="1" dirty="0">
                <a:solidFill>
                  <a:schemeClr val="bg1"/>
                </a:solidFill>
                <a:latin typeface="Consolas" panose="020B0609020204030204" pitchFamily="49" charset="0"/>
              </a:rPr>
              <a:t> build -t helloworld:v1 .</a:t>
            </a:r>
          </a:p>
          <a:p>
            <a:pPr marL="457200" lvl="1" indent="0">
              <a:buNone/>
            </a:pPr>
            <a:r>
              <a:rPr lang="en-US" sz="1100" b="1" dirty="0">
                <a:solidFill>
                  <a:srgbClr val="00B050"/>
                </a:solidFill>
                <a:latin typeface="Consolas" panose="020B0609020204030204" pitchFamily="49" charset="0"/>
              </a:rPr>
              <a:t>Sending build context (2.452MB) to ACR Build as Id: eu2-a3e8a221</a:t>
            </a:r>
          </a:p>
          <a:p>
            <a:pPr marL="457200" lvl="1" indent="0">
              <a:buNone/>
            </a:pPr>
            <a:r>
              <a:rPr lang="en-US" sz="1100" b="1" dirty="0">
                <a:solidFill>
                  <a:schemeClr val="bg1"/>
                </a:solidFill>
                <a:latin typeface="Consolas" panose="020B0609020204030204" pitchFamily="49" charset="0"/>
              </a:rPr>
              <a:t>Step 1/17 : FROM </a:t>
            </a:r>
            <a:r>
              <a:rPr lang="en-US" sz="1100" b="1" dirty="0" err="1">
                <a:solidFill>
                  <a:schemeClr val="bg1"/>
                </a:solidFill>
                <a:latin typeface="Consolas" panose="020B0609020204030204" pitchFamily="49" charset="0"/>
              </a:rPr>
              <a:t>microsoft</a:t>
            </a:r>
            <a:r>
              <a:rPr lang="en-US" sz="1100" b="1" dirty="0">
                <a:solidFill>
                  <a:schemeClr val="bg1"/>
                </a:solidFill>
                <a:latin typeface="Consolas" panose="020B0609020204030204" pitchFamily="49" charset="0"/>
              </a:rPr>
              <a:t>/aspnetcore:2.0 AS base</a:t>
            </a:r>
          </a:p>
          <a:p>
            <a:pPr marL="457200" lvl="1" indent="0">
              <a:buNone/>
            </a:pPr>
            <a:r>
              <a:rPr lang="en-US" sz="1100" b="1" dirty="0">
                <a:solidFill>
                  <a:schemeClr val="bg1"/>
                </a:solidFill>
                <a:latin typeface="Consolas" panose="020B0609020204030204" pitchFamily="49" charset="0"/>
              </a:rPr>
              <a:t>...</a:t>
            </a:r>
          </a:p>
          <a:p>
            <a:pPr marL="0" indent="0">
              <a:buNone/>
            </a:pPr>
            <a:r>
              <a:rPr lang="en-US" sz="1000" b="1" dirty="0">
                <a:solidFill>
                  <a:srgbClr val="00B050"/>
                </a:solidFill>
                <a:latin typeface="Consolas" panose="020B0609020204030204" pitchFamily="49" charset="0"/>
              </a:rPr>
              <a:t>Default the target registry</a:t>
            </a:r>
          </a:p>
          <a:p>
            <a:pPr marL="0" indent="0">
              <a:buNone/>
            </a:pPr>
            <a:r>
              <a:rPr lang="en-US" sz="1200" b="1" dirty="0">
                <a:solidFill>
                  <a:schemeClr val="bg1"/>
                </a:solidFill>
                <a:latin typeface="Consolas" panose="020B0609020204030204" pitchFamily="49" charset="0"/>
              </a:rPr>
              <a:t>az configure --defaults acr=$ACR_NAME</a:t>
            </a:r>
          </a:p>
          <a:p>
            <a:pPr marL="0" indent="0">
              <a:buNone/>
            </a:pPr>
            <a:r>
              <a:rPr lang="en-US" sz="2000" b="1" dirty="0">
                <a:solidFill>
                  <a:schemeClr val="bg1"/>
                </a:solidFill>
                <a:latin typeface="Consolas" panose="020B0609020204030204" pitchFamily="49" charset="0"/>
              </a:rPr>
              <a:t>az acr build -t helloworld:v1 . </a:t>
            </a:r>
          </a:p>
          <a:p>
            <a:pPr marL="457200" lvl="1" indent="0">
              <a:buNone/>
            </a:pPr>
            <a:r>
              <a:rPr lang="en-US" sz="1100" b="1" dirty="0">
                <a:solidFill>
                  <a:srgbClr val="00B050"/>
                </a:solidFill>
                <a:latin typeface="Consolas" panose="020B0609020204030204" pitchFamily="49" charset="0"/>
              </a:rPr>
              <a:t>Sending build context (2.452MB) to ACR Build as Id: eu2-a3e8a221</a:t>
            </a:r>
          </a:p>
          <a:p>
            <a:pPr marL="457200" lvl="1" indent="0">
              <a:buNone/>
            </a:pPr>
            <a:r>
              <a:rPr lang="en-US" sz="800" b="1" dirty="0">
                <a:solidFill>
                  <a:schemeClr val="bg1"/>
                </a:solidFill>
                <a:latin typeface="Consolas" panose="020B0609020204030204" pitchFamily="49" charset="0"/>
              </a:rPr>
              <a:t>Step 1/17 : FROM </a:t>
            </a:r>
            <a:r>
              <a:rPr lang="en-US" sz="800" b="1" dirty="0" err="1">
                <a:solidFill>
                  <a:schemeClr val="bg1"/>
                </a:solidFill>
                <a:latin typeface="Consolas" panose="020B0609020204030204" pitchFamily="49" charset="0"/>
              </a:rPr>
              <a:t>microsoft</a:t>
            </a:r>
            <a:r>
              <a:rPr lang="en-US" sz="800" b="1" dirty="0">
                <a:solidFill>
                  <a:schemeClr val="bg1"/>
                </a:solidFill>
                <a:latin typeface="Consolas" panose="020B0609020204030204" pitchFamily="49" charset="0"/>
              </a:rPr>
              <a:t>/aspnetcore:2.0 AS base</a:t>
            </a:r>
          </a:p>
          <a:p>
            <a:pPr marL="457200" lvl="1" indent="0">
              <a:buFont typeface="Arial" panose="020B0604020202020204" pitchFamily="34" charset="0"/>
              <a:buNone/>
            </a:pPr>
            <a:r>
              <a:rPr lang="en-US" sz="800" b="1" dirty="0">
                <a:solidFill>
                  <a:schemeClr val="bg1"/>
                </a:solidFill>
                <a:latin typeface="Consolas" panose="020B0609020204030204" pitchFamily="49" charset="0"/>
              </a:rPr>
              <a:t>Step 4/17 : FROM </a:t>
            </a:r>
            <a:r>
              <a:rPr lang="en-US" sz="800" b="1" dirty="0" err="1">
                <a:solidFill>
                  <a:schemeClr val="bg1"/>
                </a:solidFill>
                <a:latin typeface="Consolas" panose="020B0609020204030204" pitchFamily="49" charset="0"/>
              </a:rPr>
              <a:t>microsoft</a:t>
            </a:r>
            <a:r>
              <a:rPr lang="en-US" sz="800" b="1" dirty="0">
                <a:solidFill>
                  <a:schemeClr val="bg1"/>
                </a:solidFill>
                <a:latin typeface="Consolas" panose="020B0609020204030204" pitchFamily="49" charset="0"/>
              </a:rPr>
              <a:t>/aspnetcore-build:2.0 AS build</a:t>
            </a:r>
          </a:p>
          <a:p>
            <a:pPr marL="457200" lvl="1" indent="0">
              <a:buFont typeface="Arial" panose="020B0604020202020204" pitchFamily="34" charset="0"/>
              <a:buNone/>
            </a:pPr>
            <a:r>
              <a:rPr lang="en-US" sz="800" b="1" dirty="0">
                <a:solidFill>
                  <a:schemeClr val="bg1"/>
                </a:solidFill>
                <a:latin typeface="Consolas" panose="020B0609020204030204" pitchFamily="49" charset="0"/>
              </a:rPr>
              <a:t>Step 7/17 : COPY </a:t>
            </a:r>
            <a:r>
              <a:rPr lang="en-US" sz="800" b="1" dirty="0" err="1">
                <a:solidFill>
                  <a:schemeClr val="bg1"/>
                </a:solidFill>
                <a:latin typeface="Consolas" panose="020B0609020204030204" pitchFamily="49" charset="0"/>
              </a:rPr>
              <a:t>AspNetCore</a:t>
            </a:r>
            <a:r>
              <a:rPr lang="en-US" sz="800" b="1" dirty="0">
                <a:solidFill>
                  <a:schemeClr val="bg1"/>
                </a:solidFill>
                <a:latin typeface="Consolas" panose="020B0609020204030204" pitchFamily="49" charset="0"/>
              </a:rPr>
              <a:t>/</a:t>
            </a:r>
            <a:r>
              <a:rPr lang="en-US" sz="800" b="1" dirty="0" err="1">
                <a:solidFill>
                  <a:schemeClr val="bg1"/>
                </a:solidFill>
                <a:latin typeface="Consolas" panose="020B0609020204030204" pitchFamily="49" charset="0"/>
              </a:rPr>
              <a:t>AspNetCore.csproj</a:t>
            </a:r>
            <a:r>
              <a:rPr lang="en-US" sz="800" b="1" dirty="0">
                <a:solidFill>
                  <a:schemeClr val="bg1"/>
                </a:solidFill>
                <a:latin typeface="Consolas" panose="020B0609020204030204" pitchFamily="49" charset="0"/>
              </a:rPr>
              <a:t> </a:t>
            </a:r>
            <a:r>
              <a:rPr lang="en-US" sz="800" b="1" dirty="0" err="1">
                <a:solidFill>
                  <a:schemeClr val="bg1"/>
                </a:solidFill>
                <a:latin typeface="Consolas" panose="020B0609020204030204" pitchFamily="49" charset="0"/>
              </a:rPr>
              <a:t>AspNetCore</a:t>
            </a:r>
            <a:r>
              <a:rPr lang="en-US" sz="800" b="1" dirty="0">
                <a:solidFill>
                  <a:schemeClr val="bg1"/>
                </a:solidFill>
                <a:latin typeface="Consolas" panose="020B0609020204030204" pitchFamily="49" charset="0"/>
              </a:rPr>
              <a:t>/</a:t>
            </a:r>
          </a:p>
          <a:p>
            <a:pPr marL="457200" lvl="1" indent="0">
              <a:buFont typeface="Arial" panose="020B0604020202020204" pitchFamily="34" charset="0"/>
              <a:buNone/>
            </a:pPr>
            <a:r>
              <a:rPr lang="en-US" sz="800" b="1" dirty="0">
                <a:solidFill>
                  <a:schemeClr val="bg1"/>
                </a:solidFill>
                <a:latin typeface="Consolas" panose="020B0609020204030204" pitchFamily="49" charset="0"/>
              </a:rPr>
              <a:t>Step 9/17 : COPY . .</a:t>
            </a:r>
          </a:p>
          <a:p>
            <a:pPr marL="457200" lvl="1" indent="0">
              <a:buFont typeface="Arial" panose="020B0604020202020204" pitchFamily="34" charset="0"/>
              <a:buNone/>
            </a:pPr>
            <a:r>
              <a:rPr lang="en-US" sz="800" b="1" dirty="0">
                <a:solidFill>
                  <a:schemeClr val="bg1"/>
                </a:solidFill>
                <a:latin typeface="Consolas" panose="020B0609020204030204" pitchFamily="49" charset="0"/>
              </a:rPr>
              <a:t>Step 11/17 : RUN </a:t>
            </a:r>
            <a:r>
              <a:rPr lang="en-US" sz="800" b="1" dirty="0" err="1">
                <a:solidFill>
                  <a:schemeClr val="bg1"/>
                </a:solidFill>
                <a:latin typeface="Consolas" panose="020B0609020204030204" pitchFamily="49" charset="0"/>
              </a:rPr>
              <a:t>dotnet</a:t>
            </a:r>
            <a:r>
              <a:rPr lang="en-US" sz="800" b="1" dirty="0">
                <a:solidFill>
                  <a:schemeClr val="bg1"/>
                </a:solidFill>
                <a:latin typeface="Consolas" panose="020B0609020204030204" pitchFamily="49" charset="0"/>
              </a:rPr>
              <a:t> build -c Release -o /app</a:t>
            </a:r>
          </a:p>
          <a:p>
            <a:pPr marL="457200" lvl="1" indent="0">
              <a:buFont typeface="Arial" panose="020B0604020202020204" pitchFamily="34" charset="0"/>
              <a:buNone/>
            </a:pPr>
            <a:r>
              <a:rPr lang="en-US" sz="1100" b="1" dirty="0">
                <a:solidFill>
                  <a:srgbClr val="00B050"/>
                </a:solidFill>
                <a:latin typeface="Consolas" panose="020B0609020204030204" pitchFamily="49" charset="0"/>
              </a:rPr>
              <a:t>Build succeeded.</a:t>
            </a:r>
          </a:p>
          <a:p>
            <a:pPr marL="457200" lvl="1" indent="0">
              <a:buFont typeface="Arial" panose="020B0604020202020204" pitchFamily="34" charset="0"/>
              <a:buNone/>
            </a:pPr>
            <a:r>
              <a:rPr lang="en-US" sz="800" b="1" dirty="0">
                <a:solidFill>
                  <a:schemeClr val="bg1"/>
                </a:solidFill>
                <a:latin typeface="Consolas" panose="020B0609020204030204" pitchFamily="49" charset="0"/>
              </a:rPr>
              <a:t>Step 12/17 : FROM build AS publish</a:t>
            </a:r>
          </a:p>
          <a:p>
            <a:pPr marL="457200" lvl="1" indent="0">
              <a:buFont typeface="Arial" panose="020B0604020202020204" pitchFamily="34" charset="0"/>
              <a:buNone/>
            </a:pPr>
            <a:r>
              <a:rPr lang="en-US" sz="800" b="1" dirty="0">
                <a:solidFill>
                  <a:schemeClr val="bg1"/>
                </a:solidFill>
                <a:latin typeface="Consolas" panose="020B0609020204030204" pitchFamily="49" charset="0"/>
              </a:rPr>
              <a:t>Step 13/17 : RUN </a:t>
            </a:r>
            <a:r>
              <a:rPr lang="en-US" sz="800" b="1" dirty="0" err="1">
                <a:solidFill>
                  <a:schemeClr val="bg1"/>
                </a:solidFill>
                <a:latin typeface="Consolas" panose="020B0609020204030204" pitchFamily="49" charset="0"/>
              </a:rPr>
              <a:t>dotnet</a:t>
            </a:r>
            <a:r>
              <a:rPr lang="en-US" sz="800" b="1" dirty="0">
                <a:solidFill>
                  <a:schemeClr val="bg1"/>
                </a:solidFill>
                <a:latin typeface="Consolas" panose="020B0609020204030204" pitchFamily="49" charset="0"/>
              </a:rPr>
              <a:t> publish -c Release -o /app</a:t>
            </a:r>
          </a:p>
          <a:p>
            <a:pPr marL="457200" lvl="1" indent="0">
              <a:buFont typeface="Arial" panose="020B0604020202020204" pitchFamily="34" charset="0"/>
              <a:buNone/>
            </a:pPr>
            <a:r>
              <a:rPr lang="en-US" sz="800" b="1" dirty="0">
                <a:solidFill>
                  <a:schemeClr val="bg1"/>
                </a:solidFill>
                <a:latin typeface="Consolas" panose="020B0609020204030204" pitchFamily="49" charset="0"/>
              </a:rPr>
              <a:t>Step 14/17 : FROM base AS final</a:t>
            </a:r>
          </a:p>
          <a:p>
            <a:pPr marL="457200" lvl="1" indent="0">
              <a:buFont typeface="Arial" panose="020B0604020202020204" pitchFamily="34" charset="0"/>
              <a:buNone/>
            </a:pPr>
            <a:r>
              <a:rPr lang="en-US" sz="800" b="1" dirty="0">
                <a:solidFill>
                  <a:schemeClr val="bg1"/>
                </a:solidFill>
                <a:latin typeface="Consolas" panose="020B0609020204030204" pitchFamily="49" charset="0"/>
              </a:rPr>
              <a:t>Step 16/17 : COPY --from=publish /app .</a:t>
            </a:r>
          </a:p>
          <a:p>
            <a:pPr marL="457200" lvl="1" indent="0">
              <a:buFont typeface="Arial" panose="020B0604020202020204" pitchFamily="34" charset="0"/>
              <a:buNone/>
            </a:pPr>
            <a:r>
              <a:rPr lang="en-US" sz="800" b="1" dirty="0">
                <a:solidFill>
                  <a:schemeClr val="bg1"/>
                </a:solidFill>
                <a:latin typeface="Consolas" panose="020B0609020204030204" pitchFamily="49" charset="0"/>
              </a:rPr>
              <a:t>Step 17/17 : ENTRYPOINT ["</a:t>
            </a:r>
            <a:r>
              <a:rPr lang="en-US" sz="800" b="1" dirty="0" err="1">
                <a:solidFill>
                  <a:schemeClr val="bg1"/>
                </a:solidFill>
                <a:latin typeface="Consolas" panose="020B0609020204030204" pitchFamily="49" charset="0"/>
              </a:rPr>
              <a:t>dotnet</a:t>
            </a:r>
            <a:r>
              <a:rPr lang="en-US" sz="800" b="1" dirty="0">
                <a:solidFill>
                  <a:schemeClr val="bg1"/>
                </a:solidFill>
                <a:latin typeface="Consolas" panose="020B0609020204030204" pitchFamily="49" charset="0"/>
              </a:rPr>
              <a:t>", "</a:t>
            </a:r>
            <a:r>
              <a:rPr lang="en-US" sz="800" b="1" dirty="0" err="1">
                <a:solidFill>
                  <a:schemeClr val="bg1"/>
                </a:solidFill>
                <a:latin typeface="Consolas" panose="020B0609020204030204" pitchFamily="49" charset="0"/>
              </a:rPr>
              <a:t>AspNetCore.dll</a:t>
            </a:r>
            <a:r>
              <a:rPr lang="en-US" sz="800" b="1" dirty="0">
                <a:solidFill>
                  <a:schemeClr val="bg1"/>
                </a:solidFill>
                <a:latin typeface="Consolas" panose="020B0609020204030204" pitchFamily="49" charset="0"/>
              </a:rPr>
              <a:t>"]</a:t>
            </a:r>
          </a:p>
          <a:p>
            <a:pPr marL="457200" lvl="1" indent="0">
              <a:buFont typeface="Arial" panose="020B0604020202020204" pitchFamily="34" charset="0"/>
              <a:buNone/>
            </a:pPr>
            <a:r>
              <a:rPr lang="en-US" sz="800" b="1" dirty="0">
                <a:solidFill>
                  <a:schemeClr val="bg1"/>
                </a:solidFill>
                <a:latin typeface="Consolas" panose="020B0609020204030204" pitchFamily="49" charset="0"/>
              </a:rPr>
              <a:t>Successfully built 55ce464887aa</a:t>
            </a:r>
          </a:p>
          <a:p>
            <a:pPr marL="457200" lvl="1" indent="0">
              <a:buFont typeface="Arial" panose="020B0604020202020204" pitchFamily="34" charset="0"/>
              <a:buNone/>
            </a:pPr>
            <a:r>
              <a:rPr lang="en-US" sz="800" b="1" dirty="0">
                <a:solidFill>
                  <a:schemeClr val="bg1"/>
                </a:solidFill>
                <a:latin typeface="Consolas" panose="020B0609020204030204" pitchFamily="49" charset="0"/>
              </a:rPr>
              <a:t>Pushing </a:t>
            </a:r>
            <a:r>
              <a:rPr lang="en-US" sz="800" b="1" dirty="0" err="1">
                <a:solidFill>
                  <a:schemeClr val="bg1"/>
                </a:solidFill>
                <a:latin typeface="Consolas" panose="020B0609020204030204" pitchFamily="49" charset="0"/>
              </a:rPr>
              <a:t>stevelasdemos.azurecr.io</a:t>
            </a:r>
            <a:r>
              <a:rPr lang="en-US" sz="800" b="1" dirty="0">
                <a:solidFill>
                  <a:schemeClr val="bg1"/>
                </a:solidFill>
                <a:latin typeface="Consolas" panose="020B0609020204030204" pitchFamily="49" charset="0"/>
              </a:rPr>
              <a:t>/helloworld:252351</a:t>
            </a:r>
          </a:p>
          <a:p>
            <a:pPr marL="457200" lvl="1" indent="0">
              <a:buFont typeface="Arial" panose="020B0604020202020204" pitchFamily="34" charset="0"/>
              <a:buNone/>
            </a:pPr>
            <a:r>
              <a:rPr lang="en-US" sz="1100" b="1" dirty="0">
                <a:solidFill>
                  <a:srgbClr val="00B050"/>
                </a:solidFill>
                <a:latin typeface="Consolas" panose="020B0609020204030204" pitchFamily="49" charset="0"/>
              </a:rPr>
              <a:t>Push complete</a:t>
            </a:r>
          </a:p>
          <a:p>
            <a:pPr marL="457200" lvl="1" indent="0">
              <a:buNone/>
            </a:pPr>
            <a:r>
              <a:rPr lang="en-US" sz="1100" b="1" dirty="0">
                <a:solidFill>
                  <a:srgbClr val="00B050"/>
                </a:solidFill>
                <a:latin typeface="Consolas" panose="020B0609020204030204" pitchFamily="49" charset="0"/>
              </a:rPr>
              <a:t>ACR Builder discovered the following dependencies:</a:t>
            </a:r>
          </a:p>
          <a:p>
            <a:pPr marL="457200" lvl="1" indent="0">
              <a:buNone/>
            </a:pPr>
            <a:r>
              <a:rPr lang="en-US" sz="1100" b="1" dirty="0">
                <a:solidFill>
                  <a:srgbClr val="00B050"/>
                </a:solidFill>
                <a:latin typeface="Consolas" panose="020B0609020204030204" pitchFamily="49" charset="0"/>
              </a:rPr>
              <a:t>[{"image":{"registry":"jengademos.azurecr-test.io","repository":"helloworld","tag":"v4","digest":"sha256:dafc036af5d7df517efd2d24df1360a0a2c753828a"},</a:t>
            </a:r>
            <a:br>
              <a:rPr lang="en-US" sz="1100" b="1" dirty="0">
                <a:solidFill>
                  <a:srgbClr val="00B050"/>
                </a:solidFill>
                <a:latin typeface="Consolas" panose="020B0609020204030204" pitchFamily="49" charset="0"/>
              </a:rPr>
            </a:br>
            <a:r>
              <a:rPr lang="en-US" sz="1100" b="1" dirty="0">
                <a:solidFill>
                  <a:srgbClr val="00B050"/>
                </a:solidFill>
                <a:highlight>
                  <a:srgbClr val="FFFF00"/>
                </a:highlight>
                <a:latin typeface="Consolas" panose="020B0609020204030204" pitchFamily="49" charset="0"/>
              </a:rPr>
              <a:t>"runtime-dependency</a:t>
            </a:r>
            <a:r>
              <a:rPr lang="en-US" sz="1100" b="1" dirty="0">
                <a:solidFill>
                  <a:srgbClr val="00B050"/>
                </a:solidFill>
                <a:latin typeface="Consolas" panose="020B0609020204030204" pitchFamily="49" charset="0"/>
              </a:rPr>
              <a:t>": {"registry":"</a:t>
            </a:r>
            <a:r>
              <a:rPr lang="en-US" sz="1100" b="1" dirty="0" err="1">
                <a:solidFill>
                  <a:srgbClr val="00B050"/>
                </a:solidFill>
                <a:latin typeface="Consolas" panose="020B0609020204030204" pitchFamily="49" charset="0"/>
              </a:rPr>
              <a:t>registry.hub.docker.com</a:t>
            </a:r>
            <a:r>
              <a:rPr lang="en-US" sz="1100" b="1" dirty="0">
                <a:solidFill>
                  <a:srgbClr val="00B050"/>
                </a:solidFill>
                <a:latin typeface="Consolas" panose="020B0609020204030204" pitchFamily="49" charset="0"/>
              </a:rPr>
              <a:t>", "repository":"</a:t>
            </a:r>
            <a:r>
              <a:rPr lang="en-US" sz="1100" b="1" dirty="0" err="1">
                <a:solidFill>
                  <a:srgbClr val="00B050"/>
                </a:solidFill>
                <a:latin typeface="Consolas" panose="020B0609020204030204" pitchFamily="49" charset="0"/>
              </a:rPr>
              <a:t>microsoft</a:t>
            </a:r>
            <a:r>
              <a:rPr lang="en-US" sz="1100" b="1" dirty="0">
                <a:solidFill>
                  <a:srgbClr val="00B050"/>
                </a:solidFill>
                <a:latin typeface="Consolas" panose="020B0609020204030204" pitchFamily="49" charset="0"/>
              </a:rPr>
              <a:t>/</a:t>
            </a:r>
            <a:r>
              <a:rPr lang="en-US" sz="1100" b="1" dirty="0" err="1">
                <a:solidFill>
                  <a:srgbClr val="00B050"/>
                </a:solidFill>
                <a:latin typeface="Consolas" panose="020B0609020204030204" pitchFamily="49" charset="0"/>
              </a:rPr>
              <a:t>aspnetcore</a:t>
            </a:r>
            <a:r>
              <a:rPr lang="en-US" sz="1100" b="1" dirty="0">
                <a:solidFill>
                  <a:srgbClr val="00B050"/>
                </a:solidFill>
                <a:latin typeface="Consolas" panose="020B0609020204030204" pitchFamily="49" charset="0"/>
              </a:rPr>
              <a:t>", "tag":"2.0", "digest":"sha256:3dd91dfc75309d7b9b03e7ce2b553746be17"},"</a:t>
            </a:r>
            <a:r>
              <a:rPr lang="en-US" sz="1100" b="1" dirty="0" err="1">
                <a:solidFill>
                  <a:srgbClr val="00B050"/>
                </a:solidFill>
                <a:latin typeface="Consolas" panose="020B0609020204030204" pitchFamily="49" charset="0"/>
              </a:rPr>
              <a:t>buildtime</a:t>
            </a:r>
            <a:r>
              <a:rPr lang="en-US" sz="1100" b="1" dirty="0">
                <a:solidFill>
                  <a:srgbClr val="00B050"/>
                </a:solidFill>
                <a:latin typeface="Consolas" panose="020B0609020204030204" pitchFamily="49" charset="0"/>
              </a:rPr>
              <a:t>-dependency":[{"registry":"registry.hub.docker.com","repository":"</a:t>
            </a:r>
            <a:r>
              <a:rPr lang="en-US" sz="1100" b="1" dirty="0" err="1">
                <a:solidFill>
                  <a:srgbClr val="00B050"/>
                </a:solidFill>
                <a:latin typeface="Consolas" panose="020B0609020204030204" pitchFamily="49" charset="0"/>
              </a:rPr>
              <a:t>microsoft</a:t>
            </a:r>
            <a:r>
              <a:rPr lang="en-US" sz="1100" b="1" dirty="0">
                <a:solidFill>
                  <a:srgbClr val="00B050"/>
                </a:solidFill>
                <a:latin typeface="Consolas" panose="020B0609020204030204" pitchFamily="49" charset="0"/>
              </a:rPr>
              <a:t>/aspnetcore-build","tag":"2.0","digest":"sha256:8314a18ed2a4971a7628be46fecc469082afe0689815351cd9d6b62e9823eae6"}]}]</a:t>
            </a:r>
          </a:p>
        </p:txBody>
      </p:sp>
      <p:sp>
        <p:nvSpPr>
          <p:cNvPr id="5" name="Speech Bubble: Rectangle with Corners Rounded 4">
            <a:extLst>
              <a:ext uri="{FF2B5EF4-FFF2-40B4-BE49-F238E27FC236}">
                <a16:creationId xmlns:a16="http://schemas.microsoft.com/office/drawing/2014/main" id="{D084A8D8-B751-4956-B17B-FBC57A38A46B}"/>
              </a:ext>
            </a:extLst>
          </p:cNvPr>
          <p:cNvSpPr/>
          <p:nvPr/>
        </p:nvSpPr>
        <p:spPr>
          <a:xfrm>
            <a:off x="7143521" y="1609346"/>
            <a:ext cx="3095897" cy="685800"/>
          </a:xfrm>
          <a:prstGeom prst="wedgeRoundRectCallout">
            <a:avLst>
              <a:gd name="adj1" fmla="val -112387"/>
              <a:gd name="adj2" fmla="val 1498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ACR Build follows same semantics as docker build</a:t>
            </a:r>
          </a:p>
        </p:txBody>
      </p:sp>
    </p:spTree>
    <p:extLst>
      <p:ext uri="{BB962C8B-B14F-4D97-AF65-F5344CB8AC3E}">
        <p14:creationId xmlns:p14="http://schemas.microsoft.com/office/powerpoint/2010/main" val="262492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up)">
                                      <p:cBhvr>
                                        <p:cTn id="11" dur="150"/>
                                        <p:tgtEl>
                                          <p:spTgt spid="4">
                                            <p:txEl>
                                              <p:pRg st="1" end="1"/>
                                            </p:txEl>
                                          </p:spTgt>
                                        </p:tgtEl>
                                      </p:cBhvr>
                                    </p:animEffect>
                                  </p:childTnLst>
                                </p:cTn>
                              </p:par>
                            </p:childTnLst>
                          </p:cTn>
                        </p:par>
                        <p:par>
                          <p:cTn id="12" fill="hold">
                            <p:stCondLst>
                              <p:cond delay="650"/>
                            </p:stCondLst>
                            <p:childTnLst>
                              <p:par>
                                <p:cTn id="13" presetID="22" presetClass="entr" presetSubtype="1"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up)">
                                      <p:cBhvr>
                                        <p:cTn id="15" dur="150"/>
                                        <p:tgtEl>
                                          <p:spTgt spid="4">
                                            <p:txEl>
                                              <p:pRg st="2" end="2"/>
                                            </p:txEl>
                                          </p:spTgt>
                                        </p:tgtEl>
                                      </p:cBhvr>
                                    </p:animEffect>
                                  </p:childTnLst>
                                </p:cTn>
                              </p:par>
                            </p:childTnLst>
                          </p:cTn>
                        </p:par>
                        <p:par>
                          <p:cTn id="16" fill="hold">
                            <p:stCondLst>
                              <p:cond delay="800"/>
                            </p:stCondLst>
                            <p:childTnLst>
                              <p:par>
                                <p:cTn id="17" presetID="22" presetClass="entr" presetSubtype="1"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up)">
                                      <p:cBhvr>
                                        <p:cTn id="19" dur="150"/>
                                        <p:tgtEl>
                                          <p:spTgt spid="4">
                                            <p:txEl>
                                              <p:pRg st="3" end="3"/>
                                            </p:txEl>
                                          </p:spTgt>
                                        </p:tgtEl>
                                      </p:cBhvr>
                                    </p:animEffect>
                                  </p:childTnLst>
                                </p:cTn>
                              </p:par>
                            </p:childTnLst>
                          </p:cTn>
                        </p:par>
                        <p:par>
                          <p:cTn id="20" fill="hold">
                            <p:stCondLst>
                              <p:cond delay="950"/>
                            </p:stCondLst>
                            <p:childTnLst>
                              <p:par>
                                <p:cTn id="21" presetID="22" presetClass="entr" presetSubtype="1" fill="hold"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wipe(up)">
                                      <p:cBhvr>
                                        <p:cTn id="23" dur="150"/>
                                        <p:tgtEl>
                                          <p:spTgt spid="4">
                                            <p:txEl>
                                              <p:pRg st="5" end="5"/>
                                            </p:txEl>
                                          </p:spTgt>
                                        </p:tgtEl>
                                      </p:cBhvr>
                                    </p:animEffect>
                                  </p:childTnLst>
                                </p:cTn>
                              </p:par>
                            </p:childTnLst>
                          </p:cTn>
                        </p:par>
                        <p:par>
                          <p:cTn id="24" fill="hold">
                            <p:stCondLst>
                              <p:cond delay="1100"/>
                            </p:stCondLst>
                            <p:childTnLst>
                              <p:par>
                                <p:cTn id="25" presetID="22" presetClass="entr" presetSubtype="1" fill="hold"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up)">
                                      <p:cBhvr>
                                        <p:cTn id="27" dur="15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wipe(left)">
                                      <p:cBhvr>
                                        <p:cTn id="32" dur="500"/>
                                        <p:tgtEl>
                                          <p:spTgt spid="4">
                                            <p:txEl>
                                              <p:pRg st="6" end="6"/>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wipe(up)">
                                      <p:cBhvr>
                                        <p:cTn id="40" dur="150"/>
                                        <p:tgtEl>
                                          <p:spTgt spid="4">
                                            <p:txEl>
                                              <p:pRg st="7" end="7"/>
                                            </p:txEl>
                                          </p:spTgt>
                                        </p:tgtEl>
                                      </p:cBhvr>
                                    </p:animEffect>
                                  </p:childTnLst>
                                </p:cTn>
                              </p:par>
                            </p:childTnLst>
                          </p:cTn>
                        </p:par>
                        <p:par>
                          <p:cTn id="41" fill="hold">
                            <p:stCondLst>
                              <p:cond delay="1150"/>
                            </p:stCondLst>
                            <p:childTnLst>
                              <p:par>
                                <p:cTn id="42" presetID="22" presetClass="entr" presetSubtype="1" fill="hold" nodeType="after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wipe(up)">
                                      <p:cBhvr>
                                        <p:cTn id="44" dur="150"/>
                                        <p:tgtEl>
                                          <p:spTgt spid="4">
                                            <p:txEl>
                                              <p:pRg st="8" end="8"/>
                                            </p:txEl>
                                          </p:spTgt>
                                        </p:tgtEl>
                                      </p:cBhvr>
                                    </p:animEffect>
                                  </p:childTnLst>
                                </p:cTn>
                              </p:par>
                            </p:childTnLst>
                          </p:cTn>
                        </p:par>
                        <p:par>
                          <p:cTn id="45" fill="hold">
                            <p:stCondLst>
                              <p:cond delay="1300"/>
                            </p:stCondLst>
                            <p:childTnLst>
                              <p:par>
                                <p:cTn id="46" presetID="22" presetClass="entr" presetSubtype="1" fill="hold" nodeType="after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Effect transition="in" filter="wipe(up)">
                                      <p:cBhvr>
                                        <p:cTn id="48" dur="150"/>
                                        <p:tgtEl>
                                          <p:spTgt spid="4">
                                            <p:txEl>
                                              <p:pRg st="9" end="9"/>
                                            </p:txEl>
                                          </p:spTgt>
                                        </p:tgtEl>
                                      </p:cBhvr>
                                    </p:animEffect>
                                  </p:childTnLst>
                                </p:cTn>
                              </p:par>
                            </p:childTnLst>
                          </p:cTn>
                        </p:par>
                        <p:par>
                          <p:cTn id="49" fill="hold">
                            <p:stCondLst>
                              <p:cond delay="1450"/>
                            </p:stCondLst>
                            <p:childTnLst>
                              <p:par>
                                <p:cTn id="50" presetID="22" presetClass="entr" presetSubtype="1" fill="hold" nodeType="after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wipe(up)">
                                      <p:cBhvr>
                                        <p:cTn id="52" dur="150"/>
                                        <p:tgtEl>
                                          <p:spTgt spid="4">
                                            <p:txEl>
                                              <p:pRg st="10" end="10"/>
                                            </p:txEl>
                                          </p:spTgt>
                                        </p:tgtEl>
                                      </p:cBhvr>
                                    </p:animEffect>
                                  </p:childTnLst>
                                </p:cTn>
                              </p:par>
                            </p:childTnLst>
                          </p:cTn>
                        </p:par>
                        <p:par>
                          <p:cTn id="53" fill="hold">
                            <p:stCondLst>
                              <p:cond delay="1600"/>
                            </p:stCondLst>
                            <p:childTnLst>
                              <p:par>
                                <p:cTn id="54" presetID="22" presetClass="entr" presetSubtype="1" fill="hold" nodeType="afterEffect">
                                  <p:stCondLst>
                                    <p:cond delay="0"/>
                                  </p:stCondLst>
                                  <p:childTnLst>
                                    <p:set>
                                      <p:cBhvr>
                                        <p:cTn id="55" dur="1" fill="hold">
                                          <p:stCondLst>
                                            <p:cond delay="0"/>
                                          </p:stCondLst>
                                        </p:cTn>
                                        <p:tgtEl>
                                          <p:spTgt spid="4">
                                            <p:txEl>
                                              <p:pRg st="11" end="11"/>
                                            </p:txEl>
                                          </p:spTgt>
                                        </p:tgtEl>
                                        <p:attrNameLst>
                                          <p:attrName>style.visibility</p:attrName>
                                        </p:attrNameLst>
                                      </p:cBhvr>
                                      <p:to>
                                        <p:strVal val="visible"/>
                                      </p:to>
                                    </p:set>
                                    <p:animEffect transition="in" filter="wipe(up)">
                                      <p:cBhvr>
                                        <p:cTn id="56" dur="150"/>
                                        <p:tgtEl>
                                          <p:spTgt spid="4">
                                            <p:txEl>
                                              <p:pRg st="11" end="11"/>
                                            </p:txEl>
                                          </p:spTgt>
                                        </p:tgtEl>
                                      </p:cBhvr>
                                    </p:animEffect>
                                  </p:childTnLst>
                                </p:cTn>
                              </p:par>
                            </p:childTnLst>
                          </p:cTn>
                        </p:par>
                        <p:par>
                          <p:cTn id="57" fill="hold">
                            <p:stCondLst>
                              <p:cond delay="1750"/>
                            </p:stCondLst>
                            <p:childTnLst>
                              <p:par>
                                <p:cTn id="58" presetID="22" presetClass="entr" presetSubtype="1" fill="hold" nodeType="afterEffect">
                                  <p:stCondLst>
                                    <p:cond delay="0"/>
                                  </p:stCondLst>
                                  <p:childTnLst>
                                    <p:set>
                                      <p:cBhvr>
                                        <p:cTn id="59" dur="1" fill="hold">
                                          <p:stCondLst>
                                            <p:cond delay="0"/>
                                          </p:stCondLst>
                                        </p:cTn>
                                        <p:tgtEl>
                                          <p:spTgt spid="4">
                                            <p:txEl>
                                              <p:pRg st="12" end="12"/>
                                            </p:txEl>
                                          </p:spTgt>
                                        </p:tgtEl>
                                        <p:attrNameLst>
                                          <p:attrName>style.visibility</p:attrName>
                                        </p:attrNameLst>
                                      </p:cBhvr>
                                      <p:to>
                                        <p:strVal val="visible"/>
                                      </p:to>
                                    </p:set>
                                    <p:animEffect transition="in" filter="wipe(up)">
                                      <p:cBhvr>
                                        <p:cTn id="60" dur="150"/>
                                        <p:tgtEl>
                                          <p:spTgt spid="4">
                                            <p:txEl>
                                              <p:pRg st="12" end="12"/>
                                            </p:txEl>
                                          </p:spTgt>
                                        </p:tgtEl>
                                      </p:cBhvr>
                                    </p:animEffect>
                                  </p:childTnLst>
                                </p:cTn>
                              </p:par>
                            </p:childTnLst>
                          </p:cTn>
                        </p:par>
                        <p:par>
                          <p:cTn id="61" fill="hold">
                            <p:stCondLst>
                              <p:cond delay="1900"/>
                            </p:stCondLst>
                            <p:childTnLst>
                              <p:par>
                                <p:cTn id="62" presetID="22" presetClass="entr" presetSubtype="1" fill="hold" nodeType="afterEffect">
                                  <p:stCondLst>
                                    <p:cond delay="0"/>
                                  </p:stCondLst>
                                  <p:childTnLst>
                                    <p:set>
                                      <p:cBhvr>
                                        <p:cTn id="63" dur="1" fill="hold">
                                          <p:stCondLst>
                                            <p:cond delay="0"/>
                                          </p:stCondLst>
                                        </p:cTn>
                                        <p:tgtEl>
                                          <p:spTgt spid="4">
                                            <p:txEl>
                                              <p:pRg st="13" end="13"/>
                                            </p:txEl>
                                          </p:spTgt>
                                        </p:tgtEl>
                                        <p:attrNameLst>
                                          <p:attrName>style.visibility</p:attrName>
                                        </p:attrNameLst>
                                      </p:cBhvr>
                                      <p:to>
                                        <p:strVal val="visible"/>
                                      </p:to>
                                    </p:set>
                                    <p:animEffect transition="in" filter="wipe(up)">
                                      <p:cBhvr>
                                        <p:cTn id="64" dur="150"/>
                                        <p:tgtEl>
                                          <p:spTgt spid="4">
                                            <p:txEl>
                                              <p:pRg st="13" end="13"/>
                                            </p:txEl>
                                          </p:spTgt>
                                        </p:tgtEl>
                                      </p:cBhvr>
                                    </p:animEffect>
                                  </p:childTnLst>
                                </p:cTn>
                              </p:par>
                            </p:childTnLst>
                          </p:cTn>
                        </p:par>
                        <p:par>
                          <p:cTn id="65" fill="hold">
                            <p:stCondLst>
                              <p:cond delay="2050"/>
                            </p:stCondLst>
                            <p:childTnLst>
                              <p:par>
                                <p:cTn id="66" presetID="22" presetClass="entr" presetSubtype="1" fill="hold" nodeType="afterEffect">
                                  <p:stCondLst>
                                    <p:cond delay="0"/>
                                  </p:stCondLst>
                                  <p:childTnLst>
                                    <p:set>
                                      <p:cBhvr>
                                        <p:cTn id="67" dur="1" fill="hold">
                                          <p:stCondLst>
                                            <p:cond delay="0"/>
                                          </p:stCondLst>
                                        </p:cTn>
                                        <p:tgtEl>
                                          <p:spTgt spid="4">
                                            <p:txEl>
                                              <p:pRg st="14" end="14"/>
                                            </p:txEl>
                                          </p:spTgt>
                                        </p:tgtEl>
                                        <p:attrNameLst>
                                          <p:attrName>style.visibility</p:attrName>
                                        </p:attrNameLst>
                                      </p:cBhvr>
                                      <p:to>
                                        <p:strVal val="visible"/>
                                      </p:to>
                                    </p:set>
                                    <p:animEffect transition="in" filter="wipe(up)">
                                      <p:cBhvr>
                                        <p:cTn id="68" dur="150"/>
                                        <p:tgtEl>
                                          <p:spTgt spid="4">
                                            <p:txEl>
                                              <p:pRg st="14" end="14"/>
                                            </p:txEl>
                                          </p:spTgt>
                                        </p:tgtEl>
                                      </p:cBhvr>
                                    </p:animEffect>
                                  </p:childTnLst>
                                </p:cTn>
                              </p:par>
                            </p:childTnLst>
                          </p:cTn>
                        </p:par>
                        <p:par>
                          <p:cTn id="69" fill="hold">
                            <p:stCondLst>
                              <p:cond delay="2200"/>
                            </p:stCondLst>
                            <p:childTnLst>
                              <p:par>
                                <p:cTn id="70" presetID="22" presetClass="entr" presetSubtype="1" fill="hold" nodeType="afterEffect">
                                  <p:stCondLst>
                                    <p:cond delay="0"/>
                                  </p:stCondLst>
                                  <p:childTnLst>
                                    <p:set>
                                      <p:cBhvr>
                                        <p:cTn id="71" dur="1" fill="hold">
                                          <p:stCondLst>
                                            <p:cond delay="0"/>
                                          </p:stCondLst>
                                        </p:cTn>
                                        <p:tgtEl>
                                          <p:spTgt spid="4">
                                            <p:txEl>
                                              <p:pRg st="15" end="15"/>
                                            </p:txEl>
                                          </p:spTgt>
                                        </p:tgtEl>
                                        <p:attrNameLst>
                                          <p:attrName>style.visibility</p:attrName>
                                        </p:attrNameLst>
                                      </p:cBhvr>
                                      <p:to>
                                        <p:strVal val="visible"/>
                                      </p:to>
                                    </p:set>
                                    <p:animEffect transition="in" filter="wipe(up)">
                                      <p:cBhvr>
                                        <p:cTn id="72" dur="150"/>
                                        <p:tgtEl>
                                          <p:spTgt spid="4">
                                            <p:txEl>
                                              <p:pRg st="15" end="15"/>
                                            </p:txEl>
                                          </p:spTgt>
                                        </p:tgtEl>
                                      </p:cBhvr>
                                    </p:animEffect>
                                  </p:childTnLst>
                                </p:cTn>
                              </p:par>
                            </p:childTnLst>
                          </p:cTn>
                        </p:par>
                        <p:par>
                          <p:cTn id="73" fill="hold">
                            <p:stCondLst>
                              <p:cond delay="2350"/>
                            </p:stCondLst>
                            <p:childTnLst>
                              <p:par>
                                <p:cTn id="74" presetID="22" presetClass="entr" presetSubtype="1" fill="hold" nodeType="afterEffect">
                                  <p:stCondLst>
                                    <p:cond delay="0"/>
                                  </p:stCondLst>
                                  <p:childTnLst>
                                    <p:set>
                                      <p:cBhvr>
                                        <p:cTn id="75" dur="1" fill="hold">
                                          <p:stCondLst>
                                            <p:cond delay="0"/>
                                          </p:stCondLst>
                                        </p:cTn>
                                        <p:tgtEl>
                                          <p:spTgt spid="4">
                                            <p:txEl>
                                              <p:pRg st="16" end="16"/>
                                            </p:txEl>
                                          </p:spTgt>
                                        </p:tgtEl>
                                        <p:attrNameLst>
                                          <p:attrName>style.visibility</p:attrName>
                                        </p:attrNameLst>
                                      </p:cBhvr>
                                      <p:to>
                                        <p:strVal val="visible"/>
                                      </p:to>
                                    </p:set>
                                    <p:animEffect transition="in" filter="wipe(up)">
                                      <p:cBhvr>
                                        <p:cTn id="76" dur="150"/>
                                        <p:tgtEl>
                                          <p:spTgt spid="4">
                                            <p:txEl>
                                              <p:pRg st="16" end="16"/>
                                            </p:txEl>
                                          </p:spTgt>
                                        </p:tgtEl>
                                      </p:cBhvr>
                                    </p:animEffect>
                                  </p:childTnLst>
                                </p:cTn>
                              </p:par>
                            </p:childTnLst>
                          </p:cTn>
                        </p:par>
                        <p:par>
                          <p:cTn id="77" fill="hold">
                            <p:stCondLst>
                              <p:cond delay="2500"/>
                            </p:stCondLst>
                            <p:childTnLst>
                              <p:par>
                                <p:cTn id="78" presetID="22" presetClass="entr" presetSubtype="1" fill="hold" nodeType="afterEffect">
                                  <p:stCondLst>
                                    <p:cond delay="0"/>
                                  </p:stCondLst>
                                  <p:childTnLst>
                                    <p:set>
                                      <p:cBhvr>
                                        <p:cTn id="79" dur="1" fill="hold">
                                          <p:stCondLst>
                                            <p:cond delay="0"/>
                                          </p:stCondLst>
                                        </p:cTn>
                                        <p:tgtEl>
                                          <p:spTgt spid="4">
                                            <p:txEl>
                                              <p:pRg st="17" end="17"/>
                                            </p:txEl>
                                          </p:spTgt>
                                        </p:tgtEl>
                                        <p:attrNameLst>
                                          <p:attrName>style.visibility</p:attrName>
                                        </p:attrNameLst>
                                      </p:cBhvr>
                                      <p:to>
                                        <p:strVal val="visible"/>
                                      </p:to>
                                    </p:set>
                                    <p:animEffect transition="in" filter="wipe(up)">
                                      <p:cBhvr>
                                        <p:cTn id="80" dur="150"/>
                                        <p:tgtEl>
                                          <p:spTgt spid="4">
                                            <p:txEl>
                                              <p:pRg st="17" end="17"/>
                                            </p:txEl>
                                          </p:spTgt>
                                        </p:tgtEl>
                                      </p:cBhvr>
                                    </p:animEffect>
                                  </p:childTnLst>
                                </p:cTn>
                              </p:par>
                            </p:childTnLst>
                          </p:cTn>
                        </p:par>
                        <p:par>
                          <p:cTn id="81" fill="hold">
                            <p:stCondLst>
                              <p:cond delay="2650"/>
                            </p:stCondLst>
                            <p:childTnLst>
                              <p:par>
                                <p:cTn id="82" presetID="22" presetClass="entr" presetSubtype="1" fill="hold" nodeType="afterEffect">
                                  <p:stCondLst>
                                    <p:cond delay="0"/>
                                  </p:stCondLst>
                                  <p:childTnLst>
                                    <p:set>
                                      <p:cBhvr>
                                        <p:cTn id="83" dur="1" fill="hold">
                                          <p:stCondLst>
                                            <p:cond delay="0"/>
                                          </p:stCondLst>
                                        </p:cTn>
                                        <p:tgtEl>
                                          <p:spTgt spid="4">
                                            <p:txEl>
                                              <p:pRg st="18" end="18"/>
                                            </p:txEl>
                                          </p:spTgt>
                                        </p:tgtEl>
                                        <p:attrNameLst>
                                          <p:attrName>style.visibility</p:attrName>
                                        </p:attrNameLst>
                                      </p:cBhvr>
                                      <p:to>
                                        <p:strVal val="visible"/>
                                      </p:to>
                                    </p:set>
                                    <p:animEffect transition="in" filter="wipe(up)">
                                      <p:cBhvr>
                                        <p:cTn id="84" dur="150"/>
                                        <p:tgtEl>
                                          <p:spTgt spid="4">
                                            <p:txEl>
                                              <p:pRg st="18" end="18"/>
                                            </p:txEl>
                                          </p:spTgt>
                                        </p:tgtEl>
                                      </p:cBhvr>
                                    </p:animEffect>
                                  </p:childTnLst>
                                </p:cTn>
                              </p:par>
                            </p:childTnLst>
                          </p:cTn>
                        </p:par>
                        <p:par>
                          <p:cTn id="85" fill="hold">
                            <p:stCondLst>
                              <p:cond delay="2800"/>
                            </p:stCondLst>
                            <p:childTnLst>
                              <p:par>
                                <p:cTn id="86" presetID="22" presetClass="entr" presetSubtype="1" fill="hold" nodeType="afterEffect">
                                  <p:stCondLst>
                                    <p:cond delay="0"/>
                                  </p:stCondLst>
                                  <p:childTnLst>
                                    <p:set>
                                      <p:cBhvr>
                                        <p:cTn id="87" dur="1" fill="hold">
                                          <p:stCondLst>
                                            <p:cond delay="0"/>
                                          </p:stCondLst>
                                        </p:cTn>
                                        <p:tgtEl>
                                          <p:spTgt spid="4">
                                            <p:txEl>
                                              <p:pRg st="19" end="19"/>
                                            </p:txEl>
                                          </p:spTgt>
                                        </p:tgtEl>
                                        <p:attrNameLst>
                                          <p:attrName>style.visibility</p:attrName>
                                        </p:attrNameLst>
                                      </p:cBhvr>
                                      <p:to>
                                        <p:strVal val="visible"/>
                                      </p:to>
                                    </p:set>
                                    <p:animEffect transition="in" filter="wipe(up)">
                                      <p:cBhvr>
                                        <p:cTn id="88" dur="150"/>
                                        <p:tgtEl>
                                          <p:spTgt spid="4">
                                            <p:txEl>
                                              <p:pRg st="19" end="19"/>
                                            </p:txEl>
                                          </p:spTgt>
                                        </p:tgtEl>
                                      </p:cBhvr>
                                    </p:animEffect>
                                  </p:childTnLst>
                                </p:cTn>
                              </p:par>
                            </p:childTnLst>
                          </p:cTn>
                        </p:par>
                        <p:par>
                          <p:cTn id="89" fill="hold">
                            <p:stCondLst>
                              <p:cond delay="2950"/>
                            </p:stCondLst>
                            <p:childTnLst>
                              <p:par>
                                <p:cTn id="90" presetID="22" presetClass="entr" presetSubtype="1" fill="hold" nodeType="afterEffect">
                                  <p:stCondLst>
                                    <p:cond delay="0"/>
                                  </p:stCondLst>
                                  <p:childTnLst>
                                    <p:set>
                                      <p:cBhvr>
                                        <p:cTn id="91" dur="1" fill="hold">
                                          <p:stCondLst>
                                            <p:cond delay="0"/>
                                          </p:stCondLst>
                                        </p:cTn>
                                        <p:tgtEl>
                                          <p:spTgt spid="4">
                                            <p:txEl>
                                              <p:pRg st="20" end="20"/>
                                            </p:txEl>
                                          </p:spTgt>
                                        </p:tgtEl>
                                        <p:attrNameLst>
                                          <p:attrName>style.visibility</p:attrName>
                                        </p:attrNameLst>
                                      </p:cBhvr>
                                      <p:to>
                                        <p:strVal val="visible"/>
                                      </p:to>
                                    </p:set>
                                    <p:animEffect transition="in" filter="wipe(up)">
                                      <p:cBhvr>
                                        <p:cTn id="92" dur="150"/>
                                        <p:tgtEl>
                                          <p:spTgt spid="4">
                                            <p:txEl>
                                              <p:pRg st="20" end="20"/>
                                            </p:txEl>
                                          </p:spTgt>
                                        </p:tgtEl>
                                      </p:cBhvr>
                                    </p:animEffect>
                                  </p:childTnLst>
                                </p:cTn>
                              </p:par>
                            </p:childTnLst>
                          </p:cTn>
                        </p:par>
                        <p:par>
                          <p:cTn id="93" fill="hold">
                            <p:stCondLst>
                              <p:cond delay="3100"/>
                            </p:stCondLst>
                            <p:childTnLst>
                              <p:par>
                                <p:cTn id="94" presetID="22" presetClass="entr" presetSubtype="1" fill="hold" nodeType="afterEffect">
                                  <p:stCondLst>
                                    <p:cond delay="0"/>
                                  </p:stCondLst>
                                  <p:childTnLst>
                                    <p:set>
                                      <p:cBhvr>
                                        <p:cTn id="95" dur="1" fill="hold">
                                          <p:stCondLst>
                                            <p:cond delay="0"/>
                                          </p:stCondLst>
                                        </p:cTn>
                                        <p:tgtEl>
                                          <p:spTgt spid="4">
                                            <p:txEl>
                                              <p:pRg st="21" end="21"/>
                                            </p:txEl>
                                          </p:spTgt>
                                        </p:tgtEl>
                                        <p:attrNameLst>
                                          <p:attrName>style.visibility</p:attrName>
                                        </p:attrNameLst>
                                      </p:cBhvr>
                                      <p:to>
                                        <p:strVal val="visible"/>
                                      </p:to>
                                    </p:set>
                                    <p:animEffect transition="in" filter="wipe(up)">
                                      <p:cBhvr>
                                        <p:cTn id="96" dur="150"/>
                                        <p:tgtEl>
                                          <p:spTgt spid="4">
                                            <p:txEl>
                                              <p:pRg st="21" end="21"/>
                                            </p:txEl>
                                          </p:spTgt>
                                        </p:tgtEl>
                                      </p:cBhvr>
                                    </p:animEffect>
                                  </p:childTnLst>
                                </p:cTn>
                              </p:par>
                            </p:childTnLst>
                          </p:cTn>
                        </p:par>
                        <p:par>
                          <p:cTn id="97" fill="hold">
                            <p:stCondLst>
                              <p:cond delay="3250"/>
                            </p:stCondLst>
                            <p:childTnLst>
                              <p:par>
                                <p:cTn id="98" presetID="22" presetClass="entr" presetSubtype="1" fill="hold" nodeType="afterEffect">
                                  <p:stCondLst>
                                    <p:cond delay="0"/>
                                  </p:stCondLst>
                                  <p:childTnLst>
                                    <p:set>
                                      <p:cBhvr>
                                        <p:cTn id="99" dur="1" fill="hold">
                                          <p:stCondLst>
                                            <p:cond delay="0"/>
                                          </p:stCondLst>
                                        </p:cTn>
                                        <p:tgtEl>
                                          <p:spTgt spid="4">
                                            <p:txEl>
                                              <p:pRg st="23" end="23"/>
                                            </p:txEl>
                                          </p:spTgt>
                                        </p:tgtEl>
                                        <p:attrNameLst>
                                          <p:attrName>style.visibility</p:attrName>
                                        </p:attrNameLst>
                                      </p:cBhvr>
                                      <p:to>
                                        <p:strVal val="visible"/>
                                      </p:to>
                                    </p:set>
                                    <p:animEffect transition="in" filter="wipe(up)">
                                      <p:cBhvr>
                                        <p:cTn id="100" dur="150"/>
                                        <p:tgtEl>
                                          <p:spTgt spid="4">
                                            <p:txEl>
                                              <p:pRg st="23" end="23"/>
                                            </p:txEl>
                                          </p:spTgt>
                                        </p:tgtEl>
                                      </p:cBhvr>
                                    </p:animEffect>
                                  </p:childTnLst>
                                </p:cTn>
                              </p:par>
                            </p:childTnLst>
                          </p:cTn>
                        </p:par>
                        <p:par>
                          <p:cTn id="101" fill="hold">
                            <p:stCondLst>
                              <p:cond delay="3400"/>
                            </p:stCondLst>
                            <p:childTnLst>
                              <p:par>
                                <p:cTn id="102" presetID="22" presetClass="entr" presetSubtype="1" fill="hold" nodeType="afterEffect">
                                  <p:stCondLst>
                                    <p:cond delay="0"/>
                                  </p:stCondLst>
                                  <p:childTnLst>
                                    <p:set>
                                      <p:cBhvr>
                                        <p:cTn id="103" dur="1" fill="hold">
                                          <p:stCondLst>
                                            <p:cond delay="0"/>
                                          </p:stCondLst>
                                        </p:cTn>
                                        <p:tgtEl>
                                          <p:spTgt spid="4">
                                            <p:txEl>
                                              <p:pRg st="22" end="22"/>
                                            </p:txEl>
                                          </p:spTgt>
                                        </p:tgtEl>
                                        <p:attrNameLst>
                                          <p:attrName>style.visibility</p:attrName>
                                        </p:attrNameLst>
                                      </p:cBhvr>
                                      <p:to>
                                        <p:strVal val="visible"/>
                                      </p:to>
                                    </p:set>
                                    <p:animEffect transition="in" filter="wipe(up)">
                                      <p:cBhvr>
                                        <p:cTn id="104" dur="150"/>
                                        <p:tgtEl>
                                          <p:spTgt spid="4">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1CE-417E-4A02-B17D-26DB9431611B}"/>
              </a:ext>
            </a:extLst>
          </p:cNvPr>
          <p:cNvSpPr>
            <a:spLocks noGrp="1"/>
          </p:cNvSpPr>
          <p:nvPr>
            <p:ph type="title"/>
          </p:nvPr>
        </p:nvSpPr>
        <p:spPr/>
        <p:txBody>
          <a:bodyPr/>
          <a:lstStyle/>
          <a:p>
            <a:r>
              <a:rPr lang="en-US"/>
              <a:t>Committing Code </a:t>
            </a:r>
          </a:p>
        </p:txBody>
      </p:sp>
      <p:sp>
        <p:nvSpPr>
          <p:cNvPr id="4" name="Text Placeholder 3">
            <a:extLst>
              <a:ext uri="{FF2B5EF4-FFF2-40B4-BE49-F238E27FC236}">
                <a16:creationId xmlns:a16="http://schemas.microsoft.com/office/drawing/2014/main" id="{B72C2EA7-F776-4E3E-AD4B-CC92E5A17B58}"/>
              </a:ext>
            </a:extLst>
          </p:cNvPr>
          <p:cNvSpPr>
            <a:spLocks noGrp="1"/>
          </p:cNvSpPr>
          <p:nvPr>
            <p:ph type="body" sz="quarter" idx="10"/>
          </p:nvPr>
        </p:nvSpPr>
        <p:spPr>
          <a:xfrm>
            <a:off x="586390" y="1434370"/>
            <a:ext cx="11018520" cy="1465016"/>
          </a:xfrm>
        </p:spPr>
        <p:txBody>
          <a:bodyPr/>
          <a:lstStyle/>
          <a:p>
            <a:r>
              <a:rPr lang="en-US"/>
              <a:t>Are you ready to deploy?</a:t>
            </a:r>
          </a:p>
          <a:p>
            <a:r>
              <a:rPr lang="en-US"/>
              <a:t>Can your container be built?</a:t>
            </a:r>
          </a:p>
          <a:p>
            <a:r>
              <a:rPr lang="en-US"/>
              <a:t>What about configuring build systems…</a:t>
            </a:r>
          </a:p>
        </p:txBody>
      </p:sp>
    </p:spTree>
    <p:extLst>
      <p:ext uri="{BB962C8B-B14F-4D97-AF65-F5344CB8AC3E}">
        <p14:creationId xmlns:p14="http://schemas.microsoft.com/office/powerpoint/2010/main" val="3534521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2047">
            <a:extLst>
              <a:ext uri="{FF2B5EF4-FFF2-40B4-BE49-F238E27FC236}">
                <a16:creationId xmlns:a16="http://schemas.microsoft.com/office/drawing/2014/main" id="{37816159-BEA7-4E2C-BBD3-5AD180CB12D7}"/>
              </a:ext>
            </a:extLst>
          </p:cNvPr>
          <p:cNvSpPr/>
          <p:nvPr/>
        </p:nvSpPr>
        <p:spPr>
          <a:xfrm>
            <a:off x="2431187" y="2144811"/>
            <a:ext cx="1715987" cy="109034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165" h="765365">
                <a:moveTo>
                  <a:pt x="414020" y="1514"/>
                </a:moveTo>
                <a:lnTo>
                  <a:pt x="1247657" y="0"/>
                </a:lnTo>
                <a:lnTo>
                  <a:pt x="1257165" y="763582"/>
                </a:lnTo>
                <a:lnTo>
                  <a:pt x="0" y="765365"/>
                </a:lnTo>
                <a:lnTo>
                  <a:pt x="414020" y="1514"/>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Rectangle 2047">
            <a:extLst>
              <a:ext uri="{FF2B5EF4-FFF2-40B4-BE49-F238E27FC236}">
                <a16:creationId xmlns:a16="http://schemas.microsoft.com/office/drawing/2014/main" id="{0B24BC55-D810-43D1-94DE-814D6E2000A5}"/>
              </a:ext>
            </a:extLst>
          </p:cNvPr>
          <p:cNvSpPr/>
          <p:nvPr/>
        </p:nvSpPr>
        <p:spPr>
          <a:xfrm flipH="1">
            <a:off x="4129723" y="2139731"/>
            <a:ext cx="1718248" cy="1097960"/>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384246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384246 w 1257165"/>
              <a:gd name="connsiteY4" fmla="*/ 1514 h 765365"/>
              <a:gd name="connsiteX0" fmla="*/ 369359 w 1242278"/>
              <a:gd name="connsiteY0" fmla="*/ 1514 h 767148"/>
              <a:gd name="connsiteX1" fmla="*/ 1232770 w 1242278"/>
              <a:gd name="connsiteY1" fmla="*/ 0 h 767148"/>
              <a:gd name="connsiteX2" fmla="*/ 1242278 w 1242278"/>
              <a:gd name="connsiteY2" fmla="*/ 763582 h 767148"/>
              <a:gd name="connsiteX3" fmla="*/ 0 w 1242278"/>
              <a:gd name="connsiteY3" fmla="*/ 767148 h 767148"/>
              <a:gd name="connsiteX4" fmla="*/ 369359 w 1242278"/>
              <a:gd name="connsiteY4" fmla="*/ 1514 h 767148"/>
              <a:gd name="connsiteX0" fmla="*/ 369359 w 1258822"/>
              <a:gd name="connsiteY0" fmla="*/ 5080 h 770714"/>
              <a:gd name="connsiteX1" fmla="*/ 1258822 w 1258822"/>
              <a:gd name="connsiteY1" fmla="*/ 0 h 770714"/>
              <a:gd name="connsiteX2" fmla="*/ 1242278 w 1258822"/>
              <a:gd name="connsiteY2" fmla="*/ 767148 h 770714"/>
              <a:gd name="connsiteX3" fmla="*/ 0 w 1258822"/>
              <a:gd name="connsiteY3" fmla="*/ 770714 h 770714"/>
              <a:gd name="connsiteX4" fmla="*/ 369359 w 1258822"/>
              <a:gd name="connsiteY4" fmla="*/ 5080 h 770714"/>
              <a:gd name="connsiteX0" fmla="*/ 369359 w 1258822"/>
              <a:gd name="connsiteY0" fmla="*/ 5080 h 770714"/>
              <a:gd name="connsiteX1" fmla="*/ 1258822 w 1258822"/>
              <a:gd name="connsiteY1" fmla="*/ 0 h 770714"/>
              <a:gd name="connsiteX2" fmla="*/ 1255304 w 1258822"/>
              <a:gd name="connsiteY2" fmla="*/ 770714 h 770714"/>
              <a:gd name="connsiteX3" fmla="*/ 0 w 1258822"/>
              <a:gd name="connsiteY3" fmla="*/ 770714 h 770714"/>
              <a:gd name="connsiteX4" fmla="*/ 369359 w 1258822"/>
              <a:gd name="connsiteY4" fmla="*/ 5080 h 77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822" h="770714">
                <a:moveTo>
                  <a:pt x="369359" y="5080"/>
                </a:moveTo>
                <a:lnTo>
                  <a:pt x="1258822" y="0"/>
                </a:lnTo>
                <a:cubicBezTo>
                  <a:pt x="1257649" y="256905"/>
                  <a:pt x="1256477" y="513809"/>
                  <a:pt x="1255304" y="770714"/>
                </a:cubicBezTo>
                <a:lnTo>
                  <a:pt x="0" y="770714"/>
                </a:lnTo>
                <a:lnTo>
                  <a:pt x="369359" y="5080"/>
                </a:lnTo>
                <a:close/>
              </a:path>
            </a:pathLst>
          </a:cu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pic>
        <p:nvPicPr>
          <p:cNvPr id="332" name="Picture 2" descr="Related image">
            <a:extLst>
              <a:ext uri="{FF2B5EF4-FFF2-40B4-BE49-F238E27FC236}">
                <a16:creationId xmlns:a16="http://schemas.microsoft.com/office/drawing/2014/main" id="{8A8EAC0F-BA96-4423-8DA4-5013F742F9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79" t="19617" r="25733" b="15444"/>
          <a:stretch/>
        </p:blipFill>
        <p:spPr bwMode="auto">
          <a:xfrm>
            <a:off x="3013723" y="2187778"/>
            <a:ext cx="343845" cy="339356"/>
          </a:xfrm>
          <a:prstGeom prst="rect">
            <a:avLst/>
          </a:prstGeom>
          <a:noFill/>
          <a:extLst>
            <a:ext uri="{909E8E84-426E-40DD-AFC4-6F175D3DCCD1}">
              <a14:hiddenFill xmlns:a14="http://schemas.microsoft.com/office/drawing/2010/main">
                <a:solidFill>
                  <a:srgbClr val="FFFFFF"/>
                </a:solidFill>
              </a14:hiddenFill>
            </a:ext>
          </a:extLst>
        </p:spPr>
      </p:pic>
      <p:grpSp>
        <p:nvGrpSpPr>
          <p:cNvPr id="333" name="Group 332">
            <a:extLst>
              <a:ext uri="{FF2B5EF4-FFF2-40B4-BE49-F238E27FC236}">
                <a16:creationId xmlns:a16="http://schemas.microsoft.com/office/drawing/2014/main" id="{FA6AA045-E842-4075-8B07-CA50BFAC83FD}"/>
              </a:ext>
            </a:extLst>
          </p:cNvPr>
          <p:cNvGrpSpPr/>
          <p:nvPr/>
        </p:nvGrpSpPr>
        <p:grpSpPr>
          <a:xfrm>
            <a:off x="2428054" y="1784262"/>
            <a:ext cx="3425407" cy="1456863"/>
            <a:chOff x="1821040" y="1338196"/>
            <a:chExt cx="2569055" cy="1092647"/>
          </a:xfrm>
        </p:grpSpPr>
        <p:grpSp>
          <p:nvGrpSpPr>
            <p:cNvPr id="334" name="Group 333">
              <a:extLst>
                <a:ext uri="{FF2B5EF4-FFF2-40B4-BE49-F238E27FC236}">
                  <a16:creationId xmlns:a16="http://schemas.microsoft.com/office/drawing/2014/main" id="{1843FBD3-6588-486A-87BD-8FE33BA6E8F1}"/>
                </a:ext>
              </a:extLst>
            </p:cNvPr>
            <p:cNvGrpSpPr/>
            <p:nvPr/>
          </p:nvGrpSpPr>
          <p:grpSpPr>
            <a:xfrm>
              <a:off x="1821040" y="1609278"/>
              <a:ext cx="2569055" cy="821565"/>
              <a:chOff x="1821040" y="1609278"/>
              <a:chExt cx="2569055" cy="821565"/>
            </a:xfrm>
          </p:grpSpPr>
          <p:sp>
            <p:nvSpPr>
              <p:cNvPr id="336" name="Rectangle 2047">
                <a:extLst>
                  <a:ext uri="{FF2B5EF4-FFF2-40B4-BE49-F238E27FC236}">
                    <a16:creationId xmlns:a16="http://schemas.microsoft.com/office/drawing/2014/main" id="{9461ADA4-251C-43EE-9558-B20189180FF4}"/>
                  </a:ext>
                </a:extLst>
              </p:cNvPr>
              <p:cNvSpPr/>
              <p:nvPr/>
            </p:nvSpPr>
            <p:spPr>
              <a:xfrm>
                <a:off x="1821040" y="1609278"/>
                <a:ext cx="2569055" cy="821565"/>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9520" h="768931">
                    <a:moveTo>
                      <a:pt x="414020" y="5080"/>
                    </a:moveTo>
                    <a:lnTo>
                      <a:pt x="2125980" y="0"/>
                    </a:lnTo>
                    <a:lnTo>
                      <a:pt x="2509520" y="768931"/>
                    </a:lnTo>
                    <a:lnTo>
                      <a:pt x="0" y="768931"/>
                    </a:lnTo>
                    <a:lnTo>
                      <a:pt x="414020" y="508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F67B266F-C1DB-4BF3-9A70-80A7062AD7B0}"/>
                  </a:ext>
                </a:extLst>
              </p:cNvPr>
              <p:cNvSpPr/>
              <p:nvPr/>
            </p:nvSpPr>
            <p:spPr>
              <a:xfrm>
                <a:off x="3516508" y="204134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7B5F15F2-CE51-4056-8B6C-D02159114C0D}"/>
                  </a:ext>
                </a:extLst>
              </p:cNvPr>
              <p:cNvSpPr/>
              <p:nvPr/>
            </p:nvSpPr>
            <p:spPr>
              <a:xfrm>
                <a:off x="3567223" y="1845918"/>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FE9AD5F7-5376-46EB-ADA6-D12B4B07D053}"/>
                  </a:ext>
                </a:extLst>
              </p:cNvPr>
              <p:cNvSpPr/>
              <p:nvPr/>
            </p:nvSpPr>
            <p:spPr>
              <a:xfrm>
                <a:off x="3930358" y="226233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0" name="Freeform: Shape 339">
                <a:extLst>
                  <a:ext uri="{FF2B5EF4-FFF2-40B4-BE49-F238E27FC236}">
                    <a16:creationId xmlns:a16="http://schemas.microsoft.com/office/drawing/2014/main" id="{574038AA-AE9D-45CE-9FEC-BAB51349BC40}"/>
                  </a:ext>
                </a:extLst>
              </p:cNvPr>
              <p:cNvSpPr/>
              <p:nvPr/>
            </p:nvSpPr>
            <p:spPr>
              <a:xfrm>
                <a:off x="2923559" y="1786127"/>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1" name="Freeform: Shape 340">
                <a:extLst>
                  <a:ext uri="{FF2B5EF4-FFF2-40B4-BE49-F238E27FC236}">
                    <a16:creationId xmlns:a16="http://schemas.microsoft.com/office/drawing/2014/main" id="{6B176627-7277-46CC-9F0B-FD6F068A3F67}"/>
                  </a:ext>
                </a:extLst>
              </p:cNvPr>
              <p:cNvSpPr/>
              <p:nvPr/>
            </p:nvSpPr>
            <p:spPr>
              <a:xfrm>
                <a:off x="2340259" y="1896001"/>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2" name="Freeform: Shape 341">
                <a:extLst>
                  <a:ext uri="{FF2B5EF4-FFF2-40B4-BE49-F238E27FC236}">
                    <a16:creationId xmlns:a16="http://schemas.microsoft.com/office/drawing/2014/main" id="{7B28AF44-96B7-4515-9C55-D45D66019B30}"/>
                  </a:ext>
                </a:extLst>
              </p:cNvPr>
              <p:cNvSpPr/>
              <p:nvPr/>
            </p:nvSpPr>
            <p:spPr>
              <a:xfrm>
                <a:off x="2651460" y="2116003"/>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43" name="Freeform: Shape 342">
                <a:extLst>
                  <a:ext uri="{FF2B5EF4-FFF2-40B4-BE49-F238E27FC236}">
                    <a16:creationId xmlns:a16="http://schemas.microsoft.com/office/drawing/2014/main" id="{CC562032-9CFC-4C54-9075-A72E03B9CF5B}"/>
                  </a:ext>
                </a:extLst>
              </p:cNvPr>
              <p:cNvSpPr/>
              <p:nvPr/>
            </p:nvSpPr>
            <p:spPr>
              <a:xfrm>
                <a:off x="1973407" y="2274194"/>
                <a:ext cx="304800" cy="45784"/>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35" name="Graphic 334">
              <a:extLst>
                <a:ext uri="{FF2B5EF4-FFF2-40B4-BE49-F238E27FC236}">
                  <a16:creationId xmlns:a16="http://schemas.microsoft.com/office/drawing/2014/main" id="{43CBB337-964D-44B9-AB43-76AF9E33E1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1061" y="1338196"/>
              <a:ext cx="348375" cy="471374"/>
            </a:xfrm>
            <a:prstGeom prst="rect">
              <a:avLst/>
            </a:prstGeom>
          </p:spPr>
        </p:pic>
      </p:grpSp>
      <p:pic>
        <p:nvPicPr>
          <p:cNvPr id="344" name="Graphic 343">
            <a:extLst>
              <a:ext uri="{FF2B5EF4-FFF2-40B4-BE49-F238E27FC236}">
                <a16:creationId xmlns:a16="http://schemas.microsoft.com/office/drawing/2014/main" id="{DFCA0BA6-1D69-45CB-8B20-73EBA47E10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637" y="2218943"/>
            <a:ext cx="310468" cy="310468"/>
          </a:xfrm>
          <a:prstGeom prst="rect">
            <a:avLst/>
          </a:prstGeom>
        </p:spPr>
      </p:pic>
      <p:grpSp>
        <p:nvGrpSpPr>
          <p:cNvPr id="2059" name="Group 2058">
            <a:extLst>
              <a:ext uri="{FF2B5EF4-FFF2-40B4-BE49-F238E27FC236}">
                <a16:creationId xmlns:a16="http://schemas.microsoft.com/office/drawing/2014/main" id="{980B23AC-A1C8-4D91-9957-ED27953E6A83}"/>
              </a:ext>
            </a:extLst>
          </p:cNvPr>
          <p:cNvGrpSpPr/>
          <p:nvPr/>
        </p:nvGrpSpPr>
        <p:grpSpPr>
          <a:xfrm>
            <a:off x="5676941" y="1144521"/>
            <a:ext cx="7743616" cy="5059417"/>
            <a:chOff x="4257706" y="858390"/>
            <a:chExt cx="5807712" cy="3794563"/>
          </a:xfrm>
        </p:grpSpPr>
        <p:pic>
          <p:nvPicPr>
            <p:cNvPr id="316" name="Picture 28" descr="Related image">
              <a:extLst>
                <a:ext uri="{FF2B5EF4-FFF2-40B4-BE49-F238E27FC236}">
                  <a16:creationId xmlns:a16="http://schemas.microsoft.com/office/drawing/2014/main" id="{93CEAB14-20B5-440E-A0C2-B77FA5893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7706" y="2654473"/>
              <a:ext cx="5517464" cy="199848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lated image">
              <a:extLst>
                <a:ext uri="{FF2B5EF4-FFF2-40B4-BE49-F238E27FC236}">
                  <a16:creationId xmlns:a16="http://schemas.microsoft.com/office/drawing/2014/main" id="{85907D06-BACD-4757-8FCF-D971E48F73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7954" y="858390"/>
              <a:ext cx="5517464" cy="199848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11AEEEAD-785F-48DC-B820-B979DACB87B8}"/>
                </a:ext>
              </a:extLst>
            </p:cNvPr>
            <p:cNvSpPr/>
            <p:nvPr/>
          </p:nvSpPr>
          <p:spPr>
            <a:xfrm>
              <a:off x="5100119" y="1180738"/>
              <a:ext cx="2341844" cy="340815"/>
            </a:xfrm>
            <a:prstGeom prst="rect">
              <a:avLst/>
            </a:prstGeom>
          </p:spPr>
          <p:txBody>
            <a:bodyPr wrap="none">
              <a:spAutoFit/>
            </a:bodyPr>
            <a:lstStyle/>
            <a:p>
              <a:r>
                <a:rPr lang="en-US" sz="2353" b="1"/>
                <a:t>Contoso – Build Pool</a:t>
              </a:r>
            </a:p>
          </p:txBody>
        </p:sp>
        <p:sp>
          <p:nvSpPr>
            <p:cNvPr id="2055" name="Rectangle 2054">
              <a:extLst>
                <a:ext uri="{FF2B5EF4-FFF2-40B4-BE49-F238E27FC236}">
                  <a16:creationId xmlns:a16="http://schemas.microsoft.com/office/drawing/2014/main" id="{791EC387-38B4-4D19-B8F6-E92898B0AAF6}"/>
                </a:ext>
              </a:extLst>
            </p:cNvPr>
            <p:cNvSpPr/>
            <p:nvPr/>
          </p:nvSpPr>
          <p:spPr>
            <a:xfrm>
              <a:off x="4465350" y="3113005"/>
              <a:ext cx="2622161" cy="340815"/>
            </a:xfrm>
            <a:prstGeom prst="rect">
              <a:avLst/>
            </a:prstGeom>
          </p:spPr>
          <p:txBody>
            <a:bodyPr wrap="none">
              <a:spAutoFit/>
            </a:bodyPr>
            <a:lstStyle/>
            <a:p>
              <a:r>
                <a:rPr lang="en-US" sz="2353" b="1"/>
                <a:t>Northwind – Build Pool</a:t>
              </a:r>
            </a:p>
          </p:txBody>
        </p:sp>
      </p:grpSp>
      <p:sp>
        <p:nvSpPr>
          <p:cNvPr id="8" name="Rounded Rectangle 12">
            <a:extLst>
              <a:ext uri="{FF2B5EF4-FFF2-40B4-BE49-F238E27FC236}">
                <a16:creationId xmlns:a16="http://schemas.microsoft.com/office/drawing/2014/main" id="{9F9BFACF-3BBB-4970-935C-EA8CB96C4360}"/>
              </a:ext>
            </a:extLst>
          </p:cNvPr>
          <p:cNvSpPr/>
          <p:nvPr/>
        </p:nvSpPr>
        <p:spPr>
          <a:xfrm>
            <a:off x="188891" y="1042858"/>
            <a:ext cx="2755392" cy="123306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119424" tIns="119424" rIns="119424" bIns="119424" numCol="1" spcCol="0" rtlCol="0" fromWordArt="0" anchor="t" anchorCtr="0" forceAA="0" compatLnSpc="1">
            <a:prstTxWarp prst="textNoShape">
              <a:avLst/>
            </a:prstTxWarp>
            <a:noAutofit/>
          </a:bodyPr>
          <a:lstStyle/>
          <a:p>
            <a:pPr marL="304690" indent="-304690" algn="ctr" defTabSz="1171157">
              <a:defRPr/>
            </a:pPr>
            <a:r>
              <a:rPr lang="en-US" sz="1467" kern="0">
                <a:solidFill>
                  <a:prstClr val="white"/>
                </a:solidFill>
                <a:ea typeface="Segoe UI" panose="020B0502040204020203" pitchFamily="34" charset="0"/>
                <a:cs typeface="Segoe UI" panose="020B0502040204020203" pitchFamily="34" charset="0"/>
              </a:rPr>
              <a:t>Build, Integrate, Test</a:t>
            </a:r>
          </a:p>
        </p:txBody>
      </p:sp>
      <p:sp>
        <p:nvSpPr>
          <p:cNvPr id="2" name="Title 1">
            <a:extLst>
              <a:ext uri="{FF2B5EF4-FFF2-40B4-BE49-F238E27FC236}">
                <a16:creationId xmlns:a16="http://schemas.microsoft.com/office/drawing/2014/main" id="{08C59C4A-EC0B-497E-B48D-B59BC92BEBD2}"/>
              </a:ext>
            </a:extLst>
          </p:cNvPr>
          <p:cNvSpPr>
            <a:spLocks noGrp="1"/>
          </p:cNvSpPr>
          <p:nvPr>
            <p:ph type="title"/>
          </p:nvPr>
        </p:nvSpPr>
        <p:spPr/>
        <p:txBody>
          <a:bodyPr/>
          <a:lstStyle/>
          <a:p>
            <a:r>
              <a:rPr lang="en-US"/>
              <a:t>Current Build Infrastructure</a:t>
            </a:r>
          </a:p>
        </p:txBody>
      </p:sp>
      <p:pic>
        <p:nvPicPr>
          <p:cNvPr id="3" name="Picture 4" descr="https://zapier.cachefly.net/storage/services/59152a3a91bfe0ddd2fc9b978448593a.128x128.png">
            <a:extLst>
              <a:ext uri="{FF2B5EF4-FFF2-40B4-BE49-F238E27FC236}">
                <a16:creationId xmlns:a16="http://schemas.microsoft.com/office/drawing/2014/main" id="{128C54A0-07BE-4A17-A255-1568DF82BEE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704" t="22115" r="21627" b="23287"/>
          <a:stretch/>
        </p:blipFill>
        <p:spPr bwMode="auto">
          <a:xfrm>
            <a:off x="434031" y="1504057"/>
            <a:ext cx="545653" cy="507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wiki.jenkins-ci.org/download/attachments/2916393/logo-title.png?version=1&amp;modificationDate=1302753947000">
            <a:extLst>
              <a:ext uri="{FF2B5EF4-FFF2-40B4-BE49-F238E27FC236}">
                <a16:creationId xmlns:a16="http://schemas.microsoft.com/office/drawing/2014/main" id="{8ABB6FE2-E3F2-4DA9-AAD0-A18F7D3C74C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2203"/>
          <a:stretch/>
        </p:blipFill>
        <p:spPr bwMode="auto">
          <a:xfrm>
            <a:off x="1029855" y="1483559"/>
            <a:ext cx="456613" cy="52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elated image">
            <a:extLst>
              <a:ext uri="{FF2B5EF4-FFF2-40B4-BE49-F238E27FC236}">
                <a16:creationId xmlns:a16="http://schemas.microsoft.com/office/drawing/2014/main" id="{064F2BE7-73B3-4E11-BA72-D36A2034A1F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4565" r="3544" b="4126"/>
          <a:stretch/>
        </p:blipFill>
        <p:spPr bwMode="auto">
          <a:xfrm>
            <a:off x="1536639" y="1488645"/>
            <a:ext cx="554932" cy="525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4FFB6A-3ED0-4DF5-9D66-EAF5BF690EBC}"/>
              </a:ext>
            </a:extLst>
          </p:cNvPr>
          <p:cNvSpPr txBox="1"/>
          <p:nvPr/>
        </p:nvSpPr>
        <p:spPr>
          <a:xfrm>
            <a:off x="965937" y="1877981"/>
            <a:ext cx="1263815" cy="510451"/>
          </a:xfrm>
          <a:prstGeom prst="rect">
            <a:avLst/>
          </a:prstGeom>
        </p:spPr>
        <p:txBody>
          <a:bodyPr vert="horz" wrap="square" lIns="119424" tIns="119424" rIns="119424" bIns="119424" rtlCol="0" anchor="t">
            <a:noAutofit/>
          </a:bodyPr>
          <a:lstStyle/>
          <a:p>
            <a:pPr marL="304690" indent="-304690" algn="ctr" defTabSz="1171157">
              <a:defRPr/>
            </a:pPr>
            <a:endParaRPr lang="en-US" sz="2615" b="1" kern="0">
              <a:solidFill>
                <a:prstClr val="white"/>
              </a:solidFill>
              <a:ea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928D4938-AAC3-456E-A097-28470B7119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8641" y="1483559"/>
            <a:ext cx="525324" cy="525324"/>
          </a:xfrm>
          <a:prstGeom prst="rect">
            <a:avLst/>
          </a:prstGeom>
        </p:spPr>
      </p:pic>
      <p:sp>
        <p:nvSpPr>
          <p:cNvPr id="12" name="Rectangle 11">
            <a:extLst>
              <a:ext uri="{FF2B5EF4-FFF2-40B4-BE49-F238E27FC236}">
                <a16:creationId xmlns:a16="http://schemas.microsoft.com/office/drawing/2014/main" id="{CECC23FA-0E5B-48F2-A76E-21D37C0C8AAA}"/>
              </a:ext>
            </a:extLst>
          </p:cNvPr>
          <p:cNvSpPr/>
          <p:nvPr/>
        </p:nvSpPr>
        <p:spPr>
          <a:xfrm>
            <a:off x="2575572" y="1566429"/>
            <a:ext cx="2069369" cy="584775"/>
          </a:xfrm>
          <a:prstGeom prst="rect">
            <a:avLst/>
          </a:prstGeom>
        </p:spPr>
        <p:txBody>
          <a:bodyPr wrap="square">
            <a:spAutoFit/>
          </a:bodyPr>
          <a:lstStyle/>
          <a:p>
            <a:pPr marL="304690" indent="-304690" algn="ctr" defTabSz="1171157">
              <a:defRPr/>
            </a:pPr>
            <a:r>
              <a:rPr lang="en-US" sz="1600" kern="0">
                <a:ea typeface="Segoe UI" panose="020B0502040204020203" pitchFamily="34" charset="0"/>
                <a:cs typeface="Segoe UI" panose="020B0502040204020203" pitchFamily="34" charset="0"/>
              </a:rPr>
              <a:t>Hosted </a:t>
            </a:r>
            <a:br>
              <a:rPr lang="en-US" sz="1600" kern="0">
                <a:ea typeface="Segoe UI" panose="020B0502040204020203" pitchFamily="34" charset="0"/>
                <a:cs typeface="Segoe UI" panose="020B0502040204020203" pitchFamily="34" charset="0"/>
              </a:rPr>
            </a:br>
            <a:r>
              <a:rPr lang="en-US" sz="1600" kern="0">
                <a:ea typeface="Segoe UI" panose="020B0502040204020203" pitchFamily="34" charset="0"/>
                <a:cs typeface="Segoe UI" panose="020B0502040204020203" pitchFamily="34" charset="0"/>
              </a:rPr>
              <a:t>Build Agent Pool</a:t>
            </a:r>
          </a:p>
        </p:txBody>
      </p:sp>
      <p:pic>
        <p:nvPicPr>
          <p:cNvPr id="2052" name="Picture 4" descr="Related image">
            <a:extLst>
              <a:ext uri="{FF2B5EF4-FFF2-40B4-BE49-F238E27FC236}">
                <a16:creationId xmlns:a16="http://schemas.microsoft.com/office/drawing/2014/main" id="{44153E32-491E-450B-B81C-5C354905973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965"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lated image">
            <a:extLst>
              <a:ext uri="{FF2B5EF4-FFF2-40B4-BE49-F238E27FC236}">
                <a16:creationId xmlns:a16="http://schemas.microsoft.com/office/drawing/2014/main" id="{981EA854-7AC5-4D2B-95E9-42AA989A23AB}"/>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71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049D57DF-9733-49FE-866B-C2718A0A6CD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7464"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lated image">
            <a:extLst>
              <a:ext uri="{FF2B5EF4-FFF2-40B4-BE49-F238E27FC236}">
                <a16:creationId xmlns:a16="http://schemas.microsoft.com/office/drawing/2014/main" id="{2DB5AC03-C5AD-4006-83A3-5A68043B495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213"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8312530B-3406-4C44-A4BC-E58F68D892CE}"/>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96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lated image">
            <a:extLst>
              <a:ext uri="{FF2B5EF4-FFF2-40B4-BE49-F238E27FC236}">
                <a16:creationId xmlns:a16="http://schemas.microsoft.com/office/drawing/2014/main" id="{870E582B-0EB1-4783-B1D7-17440CBCFDD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7712"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elated image">
            <a:extLst>
              <a:ext uri="{FF2B5EF4-FFF2-40B4-BE49-F238E27FC236}">
                <a16:creationId xmlns:a16="http://schemas.microsoft.com/office/drawing/2014/main" id="{58F033FF-6F78-40C7-815C-4DBA1A30C1A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4461"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C8240AF4-43ED-4B96-BD99-96687D84C8C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121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Related image">
            <a:extLst>
              <a:ext uri="{FF2B5EF4-FFF2-40B4-BE49-F238E27FC236}">
                <a16:creationId xmlns:a16="http://schemas.microsoft.com/office/drawing/2014/main" id="{4AEDF007-619C-4190-8AD1-E5AEDF92C20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7960"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elated image">
            <a:extLst>
              <a:ext uri="{FF2B5EF4-FFF2-40B4-BE49-F238E27FC236}">
                <a16:creationId xmlns:a16="http://schemas.microsoft.com/office/drawing/2014/main" id="{224A56A1-7418-461D-AFB0-238BAE201692}"/>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4709"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elated image">
            <a:extLst>
              <a:ext uri="{FF2B5EF4-FFF2-40B4-BE49-F238E27FC236}">
                <a16:creationId xmlns:a16="http://schemas.microsoft.com/office/drawing/2014/main" id="{14CE7A8E-E427-4514-A3D1-88C9B2AB4B92}"/>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309454" y="2591314"/>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Related image">
            <a:extLst>
              <a:ext uri="{FF2B5EF4-FFF2-40B4-BE49-F238E27FC236}">
                <a16:creationId xmlns:a16="http://schemas.microsoft.com/office/drawing/2014/main" id="{95CD904D-C9E0-4159-A809-E925E10C20F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06204" y="2613477"/>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4426AF55-2430-4F87-84E8-D89C6D0D6D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02953" y="263564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a:extLst>
              <a:ext uri="{FF2B5EF4-FFF2-40B4-BE49-F238E27FC236}">
                <a16:creationId xmlns:a16="http://schemas.microsoft.com/office/drawing/2014/main" id="{CF02F185-1EF6-4A48-BDD0-A5F9865608DD}"/>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99702" y="2657802"/>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id="{C6A1815A-39D5-47ED-8E31-BCEB12870124}"/>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6452" y="2679965"/>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elated image">
            <a:extLst>
              <a:ext uri="{FF2B5EF4-FFF2-40B4-BE49-F238E27FC236}">
                <a16:creationId xmlns:a16="http://schemas.microsoft.com/office/drawing/2014/main" id="{FAC8A17D-8E03-4E24-B30D-EBA493F7D68C}"/>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93201" y="270212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elated image">
            <a:extLst>
              <a:ext uri="{FF2B5EF4-FFF2-40B4-BE49-F238E27FC236}">
                <a16:creationId xmlns:a16="http://schemas.microsoft.com/office/drawing/2014/main" id="{0B69445F-FE79-41F2-A4DD-A11BA48E577F}"/>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89950" y="2724290"/>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lated image">
            <a:extLst>
              <a:ext uri="{FF2B5EF4-FFF2-40B4-BE49-F238E27FC236}">
                <a16:creationId xmlns:a16="http://schemas.microsoft.com/office/drawing/2014/main" id="{5CD43681-2C3E-43B6-9262-9B8570BAD356}"/>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86700" y="2746453"/>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elated image">
            <a:extLst>
              <a:ext uri="{FF2B5EF4-FFF2-40B4-BE49-F238E27FC236}">
                <a16:creationId xmlns:a16="http://schemas.microsoft.com/office/drawing/2014/main" id="{8B1F79F9-E8A3-4EAB-9885-727EC8E619D5}"/>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83449" y="2768616"/>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elated image">
            <a:extLst>
              <a:ext uri="{FF2B5EF4-FFF2-40B4-BE49-F238E27FC236}">
                <a16:creationId xmlns:a16="http://schemas.microsoft.com/office/drawing/2014/main" id="{E9DDE7B3-C0B8-436F-8881-0106B9E65720}"/>
              </a:ext>
            </a:extLst>
          </p:cNvPr>
          <p:cNvPicPr>
            <a:picLocks noChangeAspect="1" noChangeArrowheads="1"/>
          </p:cNvPicPr>
          <p:nvPr/>
        </p:nvPicPr>
        <p:blipFill>
          <a:blip r:embed="rId1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80198" y="2790778"/>
            <a:ext cx="362545" cy="3625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2C4406A9-2532-4AF7-8B5D-3FD1DFC44B94}"/>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92658" y="2004030"/>
            <a:ext cx="1459263" cy="14592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ool floaty icon">
            <a:extLst>
              <a:ext uri="{FF2B5EF4-FFF2-40B4-BE49-F238E27FC236}">
                <a16:creationId xmlns:a16="http://schemas.microsoft.com/office/drawing/2014/main" id="{80B61172-051F-4DD4-9369-164806087ED2}"/>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2149" y="2444575"/>
            <a:ext cx="1433967" cy="8059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ool floaty icon">
            <a:extLst>
              <a:ext uri="{FF2B5EF4-FFF2-40B4-BE49-F238E27FC236}">
                <a16:creationId xmlns:a16="http://schemas.microsoft.com/office/drawing/2014/main" id="{F9A9F729-7117-4E14-8701-C946CEEB1630}"/>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20381" b="16843"/>
          <a:stretch/>
        </p:blipFill>
        <p:spPr bwMode="auto">
          <a:xfrm>
            <a:off x="5936897" y="4773813"/>
            <a:ext cx="915100" cy="57445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pool floaty icon">
            <a:extLst>
              <a:ext uri="{FF2B5EF4-FFF2-40B4-BE49-F238E27FC236}">
                <a16:creationId xmlns:a16="http://schemas.microsoft.com/office/drawing/2014/main" id="{3BADE5C4-2606-4B1C-BF58-D277731670FC}"/>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030" y="4921862"/>
            <a:ext cx="1029647" cy="102964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ol floaty icon">
            <a:extLst>
              <a:ext uri="{FF2B5EF4-FFF2-40B4-BE49-F238E27FC236}">
                <a16:creationId xmlns:a16="http://schemas.microsoft.com/office/drawing/2014/main" id="{44CBB4C6-3553-480D-BD72-F564CD7457E1}"/>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10203" y="4538985"/>
            <a:ext cx="1328347" cy="104411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pool floaty icon">
            <a:extLst>
              <a:ext uri="{FF2B5EF4-FFF2-40B4-BE49-F238E27FC236}">
                <a16:creationId xmlns:a16="http://schemas.microsoft.com/office/drawing/2014/main" id="{B6E6BECA-06F1-479C-99D6-4A2AF8B89E00}"/>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1651" y="4517239"/>
            <a:ext cx="1293959" cy="110385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a:extLst>
              <a:ext uri="{FF2B5EF4-FFF2-40B4-BE49-F238E27FC236}">
                <a16:creationId xmlns:a16="http://schemas.microsoft.com/office/drawing/2014/main" id="{FDE69EAB-D2EB-4A3D-83DB-83C20803062A}"/>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7053" y="2129475"/>
            <a:ext cx="1248239" cy="124823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pool floaty icon">
            <a:extLst>
              <a:ext uri="{FF2B5EF4-FFF2-40B4-BE49-F238E27FC236}">
                <a16:creationId xmlns:a16="http://schemas.microsoft.com/office/drawing/2014/main" id="{9EB2603D-82CA-4EDF-A6A9-7590CB4F5886}"/>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95186" y="4518808"/>
            <a:ext cx="1248239" cy="113220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pool floaty icon">
            <a:extLst>
              <a:ext uri="{FF2B5EF4-FFF2-40B4-BE49-F238E27FC236}">
                <a16:creationId xmlns:a16="http://schemas.microsoft.com/office/drawing/2014/main" id="{3E583225-CB96-4A1E-83C2-31EB3810556E}"/>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0495" y="2081183"/>
            <a:ext cx="1092444" cy="935807"/>
          </a:xfrm>
          <a:prstGeom prst="rect">
            <a:avLst/>
          </a:prstGeom>
          <a:noFill/>
          <a:extLst>
            <a:ext uri="{909E8E84-426E-40DD-AFC4-6F175D3DCCD1}">
              <a14:hiddenFill xmlns:a14="http://schemas.microsoft.com/office/drawing/2010/main">
                <a:solidFill>
                  <a:srgbClr val="FFFFFF"/>
                </a:solidFill>
              </a14:hiddenFill>
            </a:ext>
          </a:extLst>
        </p:spPr>
      </p:pic>
      <p:pic>
        <p:nvPicPr>
          <p:cNvPr id="2069" name="Graphic 2068">
            <a:extLst>
              <a:ext uri="{FF2B5EF4-FFF2-40B4-BE49-F238E27FC236}">
                <a16:creationId xmlns:a16="http://schemas.microsoft.com/office/drawing/2014/main" id="{F870767D-33FE-461A-B6B8-A2C2EB8571A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19414" y="4278690"/>
            <a:ext cx="1951604" cy="1951604"/>
          </a:xfrm>
          <a:prstGeom prst="rect">
            <a:avLst/>
          </a:prstGeom>
        </p:spPr>
      </p:pic>
      <p:grpSp>
        <p:nvGrpSpPr>
          <p:cNvPr id="2071" name="Group 2070">
            <a:extLst>
              <a:ext uri="{FF2B5EF4-FFF2-40B4-BE49-F238E27FC236}">
                <a16:creationId xmlns:a16="http://schemas.microsoft.com/office/drawing/2014/main" id="{86B47698-DF1A-4BC0-8FD6-D7527526C36E}"/>
              </a:ext>
            </a:extLst>
          </p:cNvPr>
          <p:cNvGrpSpPr/>
          <p:nvPr/>
        </p:nvGrpSpPr>
        <p:grpSpPr>
          <a:xfrm>
            <a:off x="2507392" y="4187614"/>
            <a:ext cx="4055267" cy="2774721"/>
            <a:chOff x="1880544" y="3140710"/>
            <a:chExt cx="3041450" cy="2081041"/>
          </a:xfrm>
        </p:grpSpPr>
        <p:pic>
          <p:nvPicPr>
            <p:cNvPr id="2078" name="Picture 30" descr="Related image">
              <a:extLst>
                <a:ext uri="{FF2B5EF4-FFF2-40B4-BE49-F238E27FC236}">
                  <a16:creationId xmlns:a16="http://schemas.microsoft.com/office/drawing/2014/main" id="{0DF558B3-24B6-4415-920B-F1CC423F443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80544" y="3380610"/>
              <a:ext cx="1841141" cy="1841141"/>
            </a:xfrm>
            <a:prstGeom prst="rect">
              <a:avLst/>
            </a:prstGeom>
            <a:noFill/>
            <a:extLst>
              <a:ext uri="{909E8E84-426E-40DD-AFC4-6F175D3DCCD1}">
                <a14:hiddenFill xmlns:a14="http://schemas.microsoft.com/office/drawing/2010/main">
                  <a:solidFill>
                    <a:srgbClr val="FFFFFF"/>
                  </a:solidFill>
                </a14:hiddenFill>
              </a:ext>
            </a:extLst>
          </p:spPr>
        </p:pic>
        <p:pic>
          <p:nvPicPr>
            <p:cNvPr id="328" name="Graphic 327">
              <a:extLst>
                <a:ext uri="{FF2B5EF4-FFF2-40B4-BE49-F238E27FC236}">
                  <a16:creationId xmlns:a16="http://schemas.microsoft.com/office/drawing/2014/main" id="{75628DA1-8994-439B-BB70-4602ABAA0569}"/>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42813"/>
            <a:stretch/>
          </p:blipFill>
          <p:spPr>
            <a:xfrm rot="3040862">
              <a:off x="3771616" y="2827385"/>
              <a:ext cx="837053" cy="1463703"/>
            </a:xfrm>
            <a:prstGeom prst="rect">
              <a:avLst/>
            </a:prstGeom>
          </p:spPr>
        </p:pic>
      </p:grpSp>
    </p:spTree>
    <p:extLst>
      <p:ext uri="{BB962C8B-B14F-4D97-AF65-F5344CB8AC3E}">
        <p14:creationId xmlns:p14="http://schemas.microsoft.com/office/powerpoint/2010/main" val="37215691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150"/>
                                        <p:tgtEl>
                                          <p:spTgt spid="2052"/>
                                        </p:tgtEl>
                                      </p:cBhvr>
                                    </p:animEffect>
                                  </p:childTnLst>
                                </p:cTn>
                              </p:par>
                            </p:childTnLst>
                          </p:cTn>
                        </p:par>
                        <p:par>
                          <p:cTn id="8" fill="hold">
                            <p:stCondLst>
                              <p:cond delay="150"/>
                            </p:stCondLst>
                            <p:childTnLst>
                              <p:par>
                                <p:cTn id="9" presetID="9"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150"/>
                                        <p:tgtEl>
                                          <p:spTgt spid="17"/>
                                        </p:tgtEl>
                                      </p:cBhvr>
                                    </p:animEffect>
                                  </p:childTnLst>
                                </p:cTn>
                              </p:par>
                            </p:childTnLst>
                          </p:cTn>
                        </p:par>
                        <p:par>
                          <p:cTn id="12" fill="hold">
                            <p:stCondLst>
                              <p:cond delay="300"/>
                            </p:stCondLst>
                            <p:childTnLst>
                              <p:par>
                                <p:cTn id="13" presetID="9"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50"/>
                                        <p:tgtEl>
                                          <p:spTgt spid="18"/>
                                        </p:tgtEl>
                                      </p:cBhvr>
                                    </p:animEffect>
                                  </p:childTnLst>
                                </p:cTn>
                              </p:par>
                            </p:childTnLst>
                          </p:cTn>
                        </p:par>
                        <p:par>
                          <p:cTn id="16" fill="hold">
                            <p:stCondLst>
                              <p:cond delay="450"/>
                            </p:stCondLst>
                            <p:childTnLst>
                              <p:par>
                                <p:cTn id="17" presetID="9"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150"/>
                                        <p:tgtEl>
                                          <p:spTgt spid="19"/>
                                        </p:tgtEl>
                                      </p:cBhvr>
                                    </p:animEffect>
                                  </p:childTnLst>
                                </p:cTn>
                              </p:par>
                            </p:childTnLst>
                          </p:cTn>
                        </p:par>
                        <p:par>
                          <p:cTn id="20" fill="hold">
                            <p:stCondLst>
                              <p:cond delay="600"/>
                            </p:stCondLst>
                            <p:childTnLst>
                              <p:par>
                                <p:cTn id="21" presetID="9"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150"/>
                                        <p:tgtEl>
                                          <p:spTgt spid="20"/>
                                        </p:tgtEl>
                                      </p:cBhvr>
                                    </p:animEffect>
                                  </p:childTnLst>
                                </p:cTn>
                              </p:par>
                            </p:childTnLst>
                          </p:cTn>
                        </p:par>
                        <p:par>
                          <p:cTn id="24" fill="hold">
                            <p:stCondLst>
                              <p:cond delay="750"/>
                            </p:stCondLst>
                            <p:childTnLst>
                              <p:par>
                                <p:cTn id="25" presetID="9"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150"/>
                                        <p:tgtEl>
                                          <p:spTgt spid="21"/>
                                        </p:tgtEl>
                                      </p:cBhvr>
                                    </p:animEffect>
                                  </p:childTnLst>
                                </p:cTn>
                              </p:par>
                            </p:childTnLst>
                          </p:cTn>
                        </p:par>
                        <p:par>
                          <p:cTn id="28" fill="hold">
                            <p:stCondLst>
                              <p:cond delay="90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50"/>
                                        <p:tgtEl>
                                          <p:spTgt spid="22"/>
                                        </p:tgtEl>
                                      </p:cBhvr>
                                    </p:animEffect>
                                  </p:childTnLst>
                                </p:cTn>
                              </p:par>
                            </p:childTnLst>
                          </p:cTn>
                        </p:par>
                        <p:par>
                          <p:cTn id="32" fill="hold">
                            <p:stCondLst>
                              <p:cond delay="1050"/>
                            </p:stCondLst>
                            <p:childTnLst>
                              <p:par>
                                <p:cTn id="33" presetID="9"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150"/>
                                        <p:tgtEl>
                                          <p:spTgt spid="23"/>
                                        </p:tgtEl>
                                      </p:cBhvr>
                                    </p:animEffect>
                                  </p:childTnLst>
                                </p:cTn>
                              </p:par>
                            </p:childTnLst>
                          </p:cTn>
                        </p:par>
                        <p:par>
                          <p:cTn id="36" fill="hold">
                            <p:stCondLst>
                              <p:cond delay="1200"/>
                            </p:stCondLst>
                            <p:childTnLst>
                              <p:par>
                                <p:cTn id="37" presetID="9"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150"/>
                                        <p:tgtEl>
                                          <p:spTgt spid="24"/>
                                        </p:tgtEl>
                                      </p:cBhvr>
                                    </p:animEffect>
                                  </p:childTnLst>
                                </p:cTn>
                              </p:par>
                            </p:childTnLst>
                          </p:cTn>
                        </p:par>
                        <p:par>
                          <p:cTn id="40" fill="hold">
                            <p:stCondLst>
                              <p:cond delay="1350"/>
                            </p:stCondLst>
                            <p:childTnLst>
                              <p:par>
                                <p:cTn id="41" presetID="9"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150"/>
                                        <p:tgtEl>
                                          <p:spTgt spid="25"/>
                                        </p:tgtEl>
                                      </p:cBhvr>
                                    </p:animEffect>
                                  </p:childTnLst>
                                </p:cTn>
                              </p:par>
                            </p:childTnLst>
                          </p:cTn>
                        </p:par>
                        <p:par>
                          <p:cTn id="44" fill="hold">
                            <p:stCondLst>
                              <p:cond delay="1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150"/>
                                        <p:tgtEl>
                                          <p:spTgt spid="26"/>
                                        </p:tgtEl>
                                      </p:cBhvr>
                                    </p:animEffect>
                                  </p:childTnLst>
                                </p:cTn>
                              </p:par>
                            </p:childTnLst>
                          </p:cTn>
                        </p:par>
                        <p:par>
                          <p:cTn id="48" fill="hold">
                            <p:stCondLst>
                              <p:cond delay="1650"/>
                            </p:stCondLst>
                            <p:childTnLst>
                              <p:par>
                                <p:cTn id="49" presetID="9"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150"/>
                                        <p:tgtEl>
                                          <p:spTgt spid="27"/>
                                        </p:tgtEl>
                                      </p:cBhvr>
                                    </p:animEffect>
                                  </p:childTnLst>
                                </p:cTn>
                              </p:par>
                            </p:childTnLst>
                          </p:cTn>
                        </p:par>
                        <p:par>
                          <p:cTn id="52" fill="hold">
                            <p:stCondLst>
                              <p:cond delay="1800"/>
                            </p:stCondLst>
                            <p:childTnLst>
                              <p:par>
                                <p:cTn id="53" presetID="9"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150"/>
                                        <p:tgtEl>
                                          <p:spTgt spid="28"/>
                                        </p:tgtEl>
                                      </p:cBhvr>
                                    </p:animEffect>
                                  </p:childTnLst>
                                </p:cTn>
                              </p:par>
                            </p:childTnLst>
                          </p:cTn>
                        </p:par>
                        <p:par>
                          <p:cTn id="56" fill="hold">
                            <p:stCondLst>
                              <p:cond delay="1950"/>
                            </p:stCondLst>
                            <p:childTnLst>
                              <p:par>
                                <p:cTn id="57" presetID="9"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150"/>
                                        <p:tgtEl>
                                          <p:spTgt spid="29"/>
                                        </p:tgtEl>
                                      </p:cBhvr>
                                    </p:animEffect>
                                  </p:childTnLst>
                                </p:cTn>
                              </p:par>
                            </p:childTnLst>
                          </p:cTn>
                        </p:par>
                        <p:par>
                          <p:cTn id="60" fill="hold">
                            <p:stCondLst>
                              <p:cond delay="21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150"/>
                                        <p:tgtEl>
                                          <p:spTgt spid="30"/>
                                        </p:tgtEl>
                                      </p:cBhvr>
                                    </p:animEffect>
                                  </p:childTnLst>
                                </p:cTn>
                              </p:par>
                            </p:childTnLst>
                          </p:cTn>
                        </p:par>
                        <p:par>
                          <p:cTn id="64" fill="hold">
                            <p:stCondLst>
                              <p:cond delay="2250"/>
                            </p:stCondLst>
                            <p:childTnLst>
                              <p:par>
                                <p:cTn id="65" presetID="9"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150"/>
                                        <p:tgtEl>
                                          <p:spTgt spid="31"/>
                                        </p:tgtEl>
                                      </p:cBhvr>
                                    </p:animEffect>
                                  </p:childTnLst>
                                </p:cTn>
                              </p:par>
                            </p:childTnLst>
                          </p:cTn>
                        </p:par>
                        <p:par>
                          <p:cTn id="68" fill="hold">
                            <p:stCondLst>
                              <p:cond delay="2400"/>
                            </p:stCondLst>
                            <p:childTnLst>
                              <p:par>
                                <p:cTn id="69" presetID="9"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150"/>
                                        <p:tgtEl>
                                          <p:spTgt spid="32"/>
                                        </p:tgtEl>
                                      </p:cBhvr>
                                    </p:animEffect>
                                  </p:childTnLst>
                                </p:cTn>
                              </p:par>
                            </p:childTnLst>
                          </p:cTn>
                        </p:par>
                        <p:par>
                          <p:cTn id="72" fill="hold">
                            <p:stCondLst>
                              <p:cond delay="2550"/>
                            </p:stCondLst>
                            <p:childTnLst>
                              <p:par>
                                <p:cTn id="73" presetID="9"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150"/>
                                        <p:tgtEl>
                                          <p:spTgt spid="33"/>
                                        </p:tgtEl>
                                      </p:cBhvr>
                                    </p:animEffect>
                                  </p:childTnLst>
                                </p:cTn>
                              </p:par>
                            </p:childTnLst>
                          </p:cTn>
                        </p:par>
                        <p:par>
                          <p:cTn id="76" fill="hold">
                            <p:stCondLst>
                              <p:cond delay="2700"/>
                            </p:stCondLst>
                            <p:childTnLst>
                              <p:par>
                                <p:cTn id="77" presetID="9" presetClass="entr" presetSubtype="0"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dissolve">
                                      <p:cBhvr>
                                        <p:cTn id="79" dur="150"/>
                                        <p:tgtEl>
                                          <p:spTgt spid="34"/>
                                        </p:tgtEl>
                                      </p:cBhvr>
                                    </p:animEffect>
                                  </p:childTnLst>
                                </p:cTn>
                              </p:par>
                            </p:childTnLst>
                          </p:cTn>
                        </p:par>
                        <p:par>
                          <p:cTn id="80" fill="hold">
                            <p:stCondLst>
                              <p:cond delay="2850"/>
                            </p:stCondLst>
                            <p:childTnLst>
                              <p:par>
                                <p:cTn id="81" presetID="9" presetClass="entr" presetSubtype="0"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dissolve">
                                      <p:cBhvr>
                                        <p:cTn id="83" dur="15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2.77778E-6 -3.33333E-6 L -0.00591 0.12068 " pathEditMode="relative" rAng="0" ptsTypes="AA">
                                      <p:cBhvr>
                                        <p:cTn id="87" dur="2000" fill="hold"/>
                                        <p:tgtEl>
                                          <p:spTgt spid="25"/>
                                        </p:tgtEl>
                                        <p:attrNameLst>
                                          <p:attrName>ppt_x</p:attrName>
                                          <p:attrName>ppt_y</p:attrName>
                                        </p:attrNameLst>
                                      </p:cBhvr>
                                      <p:rCtr x="-295" y="6019"/>
                                    </p:animMotion>
                                  </p:childTnLst>
                                </p:cTn>
                              </p:par>
                            </p:childTnLst>
                          </p:cTn>
                        </p:par>
                      </p:childTnLst>
                    </p:cTn>
                  </p:par>
                  <p:par>
                    <p:cTn id="88" fill="hold">
                      <p:stCondLst>
                        <p:cond delay="indefinite"/>
                      </p:stCondLst>
                      <p:childTnLst>
                        <p:par>
                          <p:cTn id="89" fill="hold">
                            <p:stCondLst>
                              <p:cond delay="0"/>
                            </p:stCondLst>
                            <p:childTnLst>
                              <p:par>
                                <p:cTn id="90" presetID="37" presetClass="path" presetSubtype="0" accel="50000" decel="50000" fill="hold" nodeType="clickEffect">
                                  <p:stCondLst>
                                    <p:cond delay="0"/>
                                  </p:stCondLst>
                                  <p:childTnLst>
                                    <p:animMotion origin="layout" path="M -0.00591 0.12068 C -0.01407 0.10618 -0.10139 0.13735 -0.12084 0.09753 C -0.13264 0.07223 -0.08056 -0.0037 -0.07691 -0.03117 " pathEditMode="relative" rAng="0" ptsTypes="AAA">
                                      <p:cBhvr>
                                        <p:cTn id="91" dur="2000" fill="hold"/>
                                        <p:tgtEl>
                                          <p:spTgt spid="25"/>
                                        </p:tgtEl>
                                        <p:attrNameLst>
                                          <p:attrName>ppt_x</p:attrName>
                                          <p:attrName>ppt_y</p:attrName>
                                        </p:attrNameLst>
                                      </p:cBhvr>
                                      <p:rCtr x="-5833" y="-7593"/>
                                    </p:animMotion>
                                  </p:childTnLst>
                                </p:cTn>
                              </p:par>
                              <p:par>
                                <p:cTn id="92" presetID="10" presetClass="exit" presetSubtype="0" fill="hold" nodeType="withEffect">
                                  <p:stCondLst>
                                    <p:cond delay="1500"/>
                                  </p:stCondLst>
                                  <p:childTnLst>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059"/>
                                        </p:tgtEl>
                                        <p:attrNameLst>
                                          <p:attrName>style.visibility</p:attrName>
                                        </p:attrNameLst>
                                      </p:cBhvr>
                                      <p:to>
                                        <p:strVal val="visible"/>
                                      </p:to>
                                    </p:set>
                                    <p:animEffect transition="in" filter="fade">
                                      <p:cBhvr>
                                        <p:cTn id="99" dur="500"/>
                                        <p:tgtEl>
                                          <p:spTgt spid="2059"/>
                                        </p:tgtEl>
                                      </p:cBhvr>
                                    </p:animEffect>
                                    <p:anim calcmode="lin" valueType="num">
                                      <p:cBhvr>
                                        <p:cTn id="100" dur="500" fill="hold"/>
                                        <p:tgtEl>
                                          <p:spTgt spid="2059"/>
                                        </p:tgtEl>
                                        <p:attrNameLst>
                                          <p:attrName>ppt_x</p:attrName>
                                        </p:attrNameLst>
                                      </p:cBhvr>
                                      <p:tavLst>
                                        <p:tav tm="0">
                                          <p:val>
                                            <p:strVal val="#ppt_x"/>
                                          </p:val>
                                        </p:tav>
                                        <p:tav tm="100000">
                                          <p:val>
                                            <p:strVal val="#ppt_x"/>
                                          </p:val>
                                        </p:tav>
                                      </p:tavLst>
                                    </p:anim>
                                    <p:anim calcmode="lin" valueType="num">
                                      <p:cBhvr>
                                        <p:cTn id="101" dur="500" fill="hold"/>
                                        <p:tgtEl>
                                          <p:spTgt spid="205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2074"/>
                                        </p:tgtEl>
                                        <p:attrNameLst>
                                          <p:attrName>style.visibility</p:attrName>
                                        </p:attrNameLst>
                                      </p:cBhvr>
                                      <p:to>
                                        <p:strVal val="visible"/>
                                      </p:to>
                                    </p:set>
                                    <p:animEffect transition="in" filter="fade">
                                      <p:cBhvr>
                                        <p:cTn id="106" dur="500"/>
                                        <p:tgtEl>
                                          <p:spTgt spid="2074"/>
                                        </p:tgtEl>
                                      </p:cBhvr>
                                    </p:animEffect>
                                    <p:anim calcmode="lin" valueType="num">
                                      <p:cBhvr>
                                        <p:cTn id="107" dur="500" fill="hold"/>
                                        <p:tgtEl>
                                          <p:spTgt spid="2074"/>
                                        </p:tgtEl>
                                        <p:attrNameLst>
                                          <p:attrName>ppt_x</p:attrName>
                                        </p:attrNameLst>
                                      </p:cBhvr>
                                      <p:tavLst>
                                        <p:tav tm="0">
                                          <p:val>
                                            <p:strVal val="#ppt_x"/>
                                          </p:val>
                                        </p:tav>
                                        <p:tav tm="100000">
                                          <p:val>
                                            <p:strVal val="#ppt_x"/>
                                          </p:val>
                                        </p:tav>
                                      </p:tavLst>
                                    </p:anim>
                                    <p:anim calcmode="lin" valueType="num">
                                      <p:cBhvr>
                                        <p:cTn id="108" dur="500" fill="hold"/>
                                        <p:tgtEl>
                                          <p:spTgt spid="2074"/>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2062"/>
                                        </p:tgtEl>
                                        <p:attrNameLst>
                                          <p:attrName>style.visibility</p:attrName>
                                        </p:attrNameLst>
                                      </p:cBhvr>
                                      <p:to>
                                        <p:strVal val="visible"/>
                                      </p:to>
                                    </p:set>
                                    <p:animEffect transition="in" filter="fade">
                                      <p:cBhvr>
                                        <p:cTn id="113" dur="500"/>
                                        <p:tgtEl>
                                          <p:spTgt spid="2062"/>
                                        </p:tgtEl>
                                      </p:cBhvr>
                                    </p:animEffect>
                                    <p:anim calcmode="lin" valueType="num">
                                      <p:cBhvr>
                                        <p:cTn id="114" dur="500" fill="hold"/>
                                        <p:tgtEl>
                                          <p:spTgt spid="2062"/>
                                        </p:tgtEl>
                                        <p:attrNameLst>
                                          <p:attrName>ppt_x</p:attrName>
                                        </p:attrNameLst>
                                      </p:cBhvr>
                                      <p:tavLst>
                                        <p:tav tm="0">
                                          <p:val>
                                            <p:strVal val="#ppt_x"/>
                                          </p:val>
                                        </p:tav>
                                        <p:tav tm="100000">
                                          <p:val>
                                            <p:strVal val="#ppt_x"/>
                                          </p:val>
                                        </p:tav>
                                      </p:tavLst>
                                    </p:anim>
                                    <p:anim calcmode="lin" valueType="num">
                                      <p:cBhvr>
                                        <p:cTn id="115" dur="500" fill="hold"/>
                                        <p:tgtEl>
                                          <p:spTgt spid="2062"/>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060"/>
                                        </p:tgtEl>
                                        <p:attrNameLst>
                                          <p:attrName>style.visibility</p:attrName>
                                        </p:attrNameLst>
                                      </p:cBhvr>
                                      <p:to>
                                        <p:strVal val="visible"/>
                                      </p:to>
                                    </p:set>
                                    <p:animEffect transition="in" filter="fade">
                                      <p:cBhvr>
                                        <p:cTn id="120" dur="500"/>
                                        <p:tgtEl>
                                          <p:spTgt spid="2060"/>
                                        </p:tgtEl>
                                      </p:cBhvr>
                                    </p:animEffect>
                                    <p:anim calcmode="lin" valueType="num">
                                      <p:cBhvr>
                                        <p:cTn id="121" dur="500" fill="hold"/>
                                        <p:tgtEl>
                                          <p:spTgt spid="2060"/>
                                        </p:tgtEl>
                                        <p:attrNameLst>
                                          <p:attrName>ppt_x</p:attrName>
                                        </p:attrNameLst>
                                      </p:cBhvr>
                                      <p:tavLst>
                                        <p:tav tm="0">
                                          <p:val>
                                            <p:strVal val="#ppt_x"/>
                                          </p:val>
                                        </p:tav>
                                        <p:tav tm="100000">
                                          <p:val>
                                            <p:strVal val="#ppt_x"/>
                                          </p:val>
                                        </p:tav>
                                      </p:tavLst>
                                    </p:anim>
                                    <p:anim calcmode="lin" valueType="num">
                                      <p:cBhvr>
                                        <p:cTn id="122" dur="50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2064"/>
                                        </p:tgtEl>
                                        <p:attrNameLst>
                                          <p:attrName>style.visibility</p:attrName>
                                        </p:attrNameLst>
                                      </p:cBhvr>
                                      <p:to>
                                        <p:strVal val="visible"/>
                                      </p:to>
                                    </p:set>
                                    <p:animEffect transition="in" filter="fade">
                                      <p:cBhvr>
                                        <p:cTn id="127" dur="500"/>
                                        <p:tgtEl>
                                          <p:spTgt spid="2064"/>
                                        </p:tgtEl>
                                      </p:cBhvr>
                                    </p:animEffect>
                                    <p:anim calcmode="lin" valueType="num">
                                      <p:cBhvr>
                                        <p:cTn id="128" dur="500" fill="hold"/>
                                        <p:tgtEl>
                                          <p:spTgt spid="2064"/>
                                        </p:tgtEl>
                                        <p:attrNameLst>
                                          <p:attrName>ppt_x</p:attrName>
                                        </p:attrNameLst>
                                      </p:cBhvr>
                                      <p:tavLst>
                                        <p:tav tm="0">
                                          <p:val>
                                            <p:strVal val="#ppt_x"/>
                                          </p:val>
                                        </p:tav>
                                        <p:tav tm="100000">
                                          <p:val>
                                            <p:strVal val="#ppt_x"/>
                                          </p:val>
                                        </p:tav>
                                      </p:tavLst>
                                    </p:anim>
                                    <p:anim calcmode="lin" valueType="num">
                                      <p:cBhvr>
                                        <p:cTn id="129" dur="500" fill="hold"/>
                                        <p:tgtEl>
                                          <p:spTgt spid="2064"/>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2068"/>
                                        </p:tgtEl>
                                        <p:attrNameLst>
                                          <p:attrName>style.visibility</p:attrName>
                                        </p:attrNameLst>
                                      </p:cBhvr>
                                      <p:to>
                                        <p:strVal val="visible"/>
                                      </p:to>
                                    </p:set>
                                    <p:animEffect transition="in" filter="fade">
                                      <p:cBhvr>
                                        <p:cTn id="134" dur="500"/>
                                        <p:tgtEl>
                                          <p:spTgt spid="2068"/>
                                        </p:tgtEl>
                                      </p:cBhvr>
                                    </p:animEffect>
                                    <p:anim calcmode="lin" valueType="num">
                                      <p:cBhvr>
                                        <p:cTn id="135" dur="500" fill="hold"/>
                                        <p:tgtEl>
                                          <p:spTgt spid="2068"/>
                                        </p:tgtEl>
                                        <p:attrNameLst>
                                          <p:attrName>ppt_x</p:attrName>
                                        </p:attrNameLst>
                                      </p:cBhvr>
                                      <p:tavLst>
                                        <p:tav tm="0">
                                          <p:val>
                                            <p:strVal val="#ppt_x"/>
                                          </p:val>
                                        </p:tav>
                                        <p:tav tm="100000">
                                          <p:val>
                                            <p:strVal val="#ppt_x"/>
                                          </p:val>
                                        </p:tav>
                                      </p:tavLst>
                                    </p:anim>
                                    <p:anim calcmode="lin" valueType="num">
                                      <p:cBhvr>
                                        <p:cTn id="136" dur="500" fill="hold"/>
                                        <p:tgtEl>
                                          <p:spTgt spid="206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070"/>
                                        </p:tgtEl>
                                        <p:attrNameLst>
                                          <p:attrName>style.visibility</p:attrName>
                                        </p:attrNameLst>
                                      </p:cBhvr>
                                      <p:to>
                                        <p:strVal val="visible"/>
                                      </p:to>
                                    </p:set>
                                    <p:animEffect transition="in" filter="fade">
                                      <p:cBhvr>
                                        <p:cTn id="141" dur="500"/>
                                        <p:tgtEl>
                                          <p:spTgt spid="2070"/>
                                        </p:tgtEl>
                                      </p:cBhvr>
                                    </p:animEffect>
                                    <p:anim calcmode="lin" valueType="num">
                                      <p:cBhvr>
                                        <p:cTn id="142" dur="500" fill="hold"/>
                                        <p:tgtEl>
                                          <p:spTgt spid="2070"/>
                                        </p:tgtEl>
                                        <p:attrNameLst>
                                          <p:attrName>ppt_x</p:attrName>
                                        </p:attrNameLst>
                                      </p:cBhvr>
                                      <p:tavLst>
                                        <p:tav tm="0">
                                          <p:val>
                                            <p:strVal val="#ppt_x"/>
                                          </p:val>
                                        </p:tav>
                                        <p:tav tm="100000">
                                          <p:val>
                                            <p:strVal val="#ppt_x"/>
                                          </p:val>
                                        </p:tav>
                                      </p:tavLst>
                                    </p:anim>
                                    <p:anim calcmode="lin" valueType="num">
                                      <p:cBhvr>
                                        <p:cTn id="143" dur="500" fill="hold"/>
                                        <p:tgtEl>
                                          <p:spTgt spid="2070"/>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2066"/>
                                        </p:tgtEl>
                                        <p:attrNameLst>
                                          <p:attrName>style.visibility</p:attrName>
                                        </p:attrNameLst>
                                      </p:cBhvr>
                                      <p:to>
                                        <p:strVal val="visible"/>
                                      </p:to>
                                    </p:set>
                                    <p:animEffect transition="in" filter="fade">
                                      <p:cBhvr>
                                        <p:cTn id="148" dur="500"/>
                                        <p:tgtEl>
                                          <p:spTgt spid="2066"/>
                                        </p:tgtEl>
                                      </p:cBhvr>
                                    </p:animEffect>
                                    <p:anim calcmode="lin" valueType="num">
                                      <p:cBhvr>
                                        <p:cTn id="149" dur="500" fill="hold"/>
                                        <p:tgtEl>
                                          <p:spTgt spid="2066"/>
                                        </p:tgtEl>
                                        <p:attrNameLst>
                                          <p:attrName>ppt_x</p:attrName>
                                        </p:attrNameLst>
                                      </p:cBhvr>
                                      <p:tavLst>
                                        <p:tav tm="0">
                                          <p:val>
                                            <p:strVal val="#ppt_x"/>
                                          </p:val>
                                        </p:tav>
                                        <p:tav tm="100000">
                                          <p:val>
                                            <p:strVal val="#ppt_x"/>
                                          </p:val>
                                        </p:tav>
                                      </p:tavLst>
                                    </p:anim>
                                    <p:anim calcmode="lin" valueType="num">
                                      <p:cBhvr>
                                        <p:cTn id="150" dur="5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2072"/>
                                        </p:tgtEl>
                                        <p:attrNameLst>
                                          <p:attrName>style.visibility</p:attrName>
                                        </p:attrNameLst>
                                      </p:cBhvr>
                                      <p:to>
                                        <p:strVal val="visible"/>
                                      </p:to>
                                    </p:set>
                                    <p:animEffect transition="in" filter="fade">
                                      <p:cBhvr>
                                        <p:cTn id="155" dur="500"/>
                                        <p:tgtEl>
                                          <p:spTgt spid="2072"/>
                                        </p:tgtEl>
                                      </p:cBhvr>
                                    </p:animEffect>
                                    <p:anim calcmode="lin" valueType="num">
                                      <p:cBhvr>
                                        <p:cTn id="156" dur="500" fill="hold"/>
                                        <p:tgtEl>
                                          <p:spTgt spid="2072"/>
                                        </p:tgtEl>
                                        <p:attrNameLst>
                                          <p:attrName>ppt_x</p:attrName>
                                        </p:attrNameLst>
                                      </p:cBhvr>
                                      <p:tavLst>
                                        <p:tav tm="0">
                                          <p:val>
                                            <p:strVal val="#ppt_x"/>
                                          </p:val>
                                        </p:tav>
                                        <p:tav tm="100000">
                                          <p:val>
                                            <p:strVal val="#ppt_x"/>
                                          </p:val>
                                        </p:tav>
                                      </p:tavLst>
                                    </p:anim>
                                    <p:anim calcmode="lin" valueType="num">
                                      <p:cBhvr>
                                        <p:cTn id="157" dur="500" fill="hold"/>
                                        <p:tgtEl>
                                          <p:spTgt spid="2072"/>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2058"/>
                                        </p:tgtEl>
                                        <p:attrNameLst>
                                          <p:attrName>style.visibility</p:attrName>
                                        </p:attrNameLst>
                                      </p:cBhvr>
                                      <p:to>
                                        <p:strVal val="visible"/>
                                      </p:to>
                                    </p:set>
                                    <p:animEffect transition="in" filter="fade">
                                      <p:cBhvr>
                                        <p:cTn id="162" dur="500"/>
                                        <p:tgtEl>
                                          <p:spTgt spid="2058"/>
                                        </p:tgtEl>
                                      </p:cBhvr>
                                    </p:animEffect>
                                    <p:anim calcmode="lin" valueType="num">
                                      <p:cBhvr>
                                        <p:cTn id="163" dur="500" fill="hold"/>
                                        <p:tgtEl>
                                          <p:spTgt spid="2058"/>
                                        </p:tgtEl>
                                        <p:attrNameLst>
                                          <p:attrName>ppt_x</p:attrName>
                                        </p:attrNameLst>
                                      </p:cBhvr>
                                      <p:tavLst>
                                        <p:tav tm="0">
                                          <p:val>
                                            <p:strVal val="#ppt_x"/>
                                          </p:val>
                                        </p:tav>
                                        <p:tav tm="100000">
                                          <p:val>
                                            <p:strVal val="#ppt_x"/>
                                          </p:val>
                                        </p:tav>
                                      </p:tavLst>
                                    </p:anim>
                                    <p:anim calcmode="lin" valueType="num">
                                      <p:cBhvr>
                                        <p:cTn id="164" dur="5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2069"/>
                                        </p:tgtEl>
                                        <p:attrNameLst>
                                          <p:attrName>style.visibility</p:attrName>
                                        </p:attrNameLst>
                                      </p:cBhvr>
                                      <p:to>
                                        <p:strVal val="visible"/>
                                      </p:to>
                                    </p:set>
                                    <p:animEffect transition="in" filter="fade">
                                      <p:cBhvr>
                                        <p:cTn id="169" dur="500"/>
                                        <p:tgtEl>
                                          <p:spTgt spid="2069"/>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xit" presetSubtype="0" fill="hold" nodeType="clickEffect">
                                  <p:stCondLst>
                                    <p:cond delay="0"/>
                                  </p:stCondLst>
                                  <p:childTnLst>
                                    <p:animEffect transition="out" filter="dissolve">
                                      <p:cBhvr>
                                        <p:cTn id="173" dur="500"/>
                                        <p:tgtEl>
                                          <p:spTgt spid="2069"/>
                                        </p:tgtEl>
                                      </p:cBhvr>
                                    </p:animEffect>
                                    <p:set>
                                      <p:cBhvr>
                                        <p:cTn id="174" dur="1" fill="hold">
                                          <p:stCondLst>
                                            <p:cond delay="499"/>
                                          </p:stCondLst>
                                        </p:cTn>
                                        <p:tgtEl>
                                          <p:spTgt spid="2069"/>
                                        </p:tgtEl>
                                        <p:attrNameLst>
                                          <p:attrName>style.visibility</p:attrName>
                                        </p:attrNameLst>
                                      </p:cBhvr>
                                      <p:to>
                                        <p:strVal val="hidden"/>
                                      </p:to>
                                    </p:set>
                                  </p:childTnLst>
                                </p:cTn>
                              </p:par>
                              <p:par>
                                <p:cTn id="175" presetID="2" presetClass="entr" presetSubtype="4" fill="hold" nodeType="withEffect">
                                  <p:stCondLst>
                                    <p:cond delay="0"/>
                                  </p:stCondLst>
                                  <p:childTnLst>
                                    <p:set>
                                      <p:cBhvr>
                                        <p:cTn id="176" dur="1" fill="hold">
                                          <p:stCondLst>
                                            <p:cond delay="0"/>
                                          </p:stCondLst>
                                        </p:cTn>
                                        <p:tgtEl>
                                          <p:spTgt spid="2071"/>
                                        </p:tgtEl>
                                        <p:attrNameLst>
                                          <p:attrName>style.visibility</p:attrName>
                                        </p:attrNameLst>
                                      </p:cBhvr>
                                      <p:to>
                                        <p:strVal val="visible"/>
                                      </p:to>
                                    </p:set>
                                    <p:anim calcmode="lin" valueType="num">
                                      <p:cBhvr additive="base">
                                        <p:cTn id="177" dur="500" fill="hold"/>
                                        <p:tgtEl>
                                          <p:spTgt spid="2071"/>
                                        </p:tgtEl>
                                        <p:attrNameLst>
                                          <p:attrName>ppt_x</p:attrName>
                                        </p:attrNameLst>
                                      </p:cBhvr>
                                      <p:tavLst>
                                        <p:tav tm="0">
                                          <p:val>
                                            <p:strVal val="#ppt_x"/>
                                          </p:val>
                                        </p:tav>
                                        <p:tav tm="100000">
                                          <p:val>
                                            <p:strVal val="#ppt_x"/>
                                          </p:val>
                                        </p:tav>
                                      </p:tavLst>
                                    </p:anim>
                                    <p:anim calcmode="lin" valueType="num">
                                      <p:cBhvr additive="base">
                                        <p:cTn id="178" dur="500" fill="hold"/>
                                        <p:tgtEl>
                                          <p:spTgt spid="2071"/>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6" presetClass="emph" presetSubtype="0" fill="hold" nodeType="clickEffect">
                                  <p:stCondLst>
                                    <p:cond delay="0"/>
                                  </p:stCondLst>
                                  <p:childTnLst>
                                    <p:animScale>
                                      <p:cBhvr>
                                        <p:cTn id="182" dur="3000" fill="hold"/>
                                        <p:tgtEl>
                                          <p:spTgt spid="2062"/>
                                        </p:tgtEl>
                                      </p:cBhvr>
                                      <p:by x="400000" y="400000"/>
                                    </p:animScale>
                                  </p:childTnLst>
                                </p:cTn>
                              </p:par>
                              <p:par>
                                <p:cTn id="183" presetID="15" presetClass="exit" presetSubtype="0" fill="hold" nodeType="withEffect">
                                  <p:stCondLst>
                                    <p:cond delay="2100"/>
                                  </p:stCondLst>
                                  <p:childTnLst>
                                    <p:anim calcmode="lin" valueType="num">
                                      <p:cBhvr>
                                        <p:cTn id="184" dur="1000"/>
                                        <p:tgtEl>
                                          <p:spTgt spid="2062"/>
                                        </p:tgtEl>
                                        <p:attrNameLst>
                                          <p:attrName>ppt_w</p:attrName>
                                        </p:attrNameLst>
                                      </p:cBhvr>
                                      <p:tavLst>
                                        <p:tav tm="0">
                                          <p:val>
                                            <p:strVal val="ppt_w"/>
                                          </p:val>
                                        </p:tav>
                                        <p:tav tm="100000">
                                          <p:val>
                                            <p:fltVal val="0"/>
                                          </p:val>
                                        </p:tav>
                                      </p:tavLst>
                                    </p:anim>
                                    <p:anim calcmode="lin" valueType="num">
                                      <p:cBhvr>
                                        <p:cTn id="185" dur="1000"/>
                                        <p:tgtEl>
                                          <p:spTgt spid="2062"/>
                                        </p:tgtEl>
                                        <p:attrNameLst>
                                          <p:attrName>ppt_h</p:attrName>
                                        </p:attrNameLst>
                                      </p:cBhvr>
                                      <p:tavLst>
                                        <p:tav tm="0">
                                          <p:val>
                                            <p:strVal val="ppt_h"/>
                                          </p:val>
                                        </p:tav>
                                        <p:tav tm="100000">
                                          <p:val>
                                            <p:fltVal val="0"/>
                                          </p:val>
                                        </p:tav>
                                      </p:tavLst>
                                    </p:anim>
                                    <p:anim calcmode="lin" valueType="num">
                                      <p:cBhvr>
                                        <p:cTn id="186" dur="1000"/>
                                        <p:tgtEl>
                                          <p:spTgt spid="206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87" dur="1000"/>
                                        <p:tgtEl>
                                          <p:spTgt spid="206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88" dur="1" fill="hold">
                                          <p:stCondLst>
                                            <p:cond delay="999"/>
                                          </p:stCondLst>
                                        </p:cTn>
                                        <p:tgtEl>
                                          <p:spTgt spid="20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LayoutColo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askerDockerDotNet.potx" id="{F79C56E2-8F78-4892-A967-5D3AF04A25AB}" vid="{58038668-5279-4B46-BCCC-3F7FF378ABC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7" ma:contentTypeDescription="Create a new document." ma:contentTypeScope="" ma:versionID="c82e17bda8f0824f827d30d217c1e644">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76d14746e1836138be82c9d02d1b3c81"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FFCC63-98F2-41F9-B5D6-E4867C5AE391}">
  <ds:schemaRefs>
    <ds:schemaRef ds:uri="670f2bc3-833b-4a76-b13f-f7d6db0b8f4d"/>
    <ds:schemaRef ds:uri="80b0474e-37b4-4751-81bc-12d5121181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155</TotalTime>
  <Words>681</Words>
  <Application>Microsoft Office PowerPoint</Application>
  <PresentationFormat>Widescreen</PresentationFormat>
  <Paragraphs>203</Paragraphs>
  <Slides>17</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Arial</vt:lpstr>
      <vt:lpstr>Calibri</vt:lpstr>
      <vt:lpstr>Consolas</vt:lpstr>
      <vt:lpstr>Courier New</vt:lpstr>
      <vt:lpstr>Segoe UI</vt:lpstr>
      <vt:lpstr>Segoe UI Light</vt:lpstr>
      <vt:lpstr>Segoe UI Semibold</vt:lpstr>
      <vt:lpstr>Segoe UI Semilight</vt:lpstr>
      <vt:lpstr>Wingdings</vt:lpstr>
      <vt:lpstr>5-50195_Microsoft_Build_Template</vt:lpstr>
      <vt:lpstr>LayoutColored</vt:lpstr>
      <vt:lpstr>Building, Running, Patching Docker Containers –  The Paradigm Shift</vt:lpstr>
      <vt:lpstr>Shipping Manifest</vt:lpstr>
      <vt:lpstr>Today’s Container DevOps Workflow</vt:lpstr>
      <vt:lpstr>ACR Build</vt:lpstr>
      <vt:lpstr>ACR Build: Container OS &amp; Framework Patching</vt:lpstr>
      <vt:lpstr>Demo</vt:lpstr>
      <vt:lpstr>I want a CLI to test building images,      before I commit my code (Inner Loop)</vt:lpstr>
      <vt:lpstr>Committing Code </vt:lpstr>
      <vt:lpstr>Current Build Infrastructure</vt:lpstr>
      <vt:lpstr>Native Container Builds</vt:lpstr>
      <vt:lpstr>Announcing ACR Build</vt:lpstr>
      <vt:lpstr>Testing Built Containers…</vt:lpstr>
      <vt:lpstr>Testing Built Containers</vt:lpstr>
      <vt:lpstr>Demo</vt:lpstr>
      <vt:lpstr>Coming into port…</vt:lpstr>
      <vt:lpstr>PowerPoint Presentation</vt:lpstr>
      <vt:lpstr>ACR Build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12</cp:revision>
  <dcterms:modified xsi:type="dcterms:W3CDTF">2018-05-02T20:25:48Z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